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8"/>
  </p:notesMasterIdLst>
  <p:sldIdLst>
    <p:sldId id="256" r:id="rId2"/>
    <p:sldId id="257" r:id="rId3"/>
    <p:sldId id="266" r:id="rId4"/>
    <p:sldId id="258" r:id="rId5"/>
    <p:sldId id="268" r:id="rId6"/>
    <p:sldId id="272" r:id="rId7"/>
    <p:sldId id="259" r:id="rId8"/>
    <p:sldId id="260" r:id="rId9"/>
    <p:sldId id="261" r:id="rId10"/>
    <p:sldId id="262" r:id="rId11"/>
    <p:sldId id="263" r:id="rId12"/>
    <p:sldId id="267" r:id="rId13"/>
    <p:sldId id="269" r:id="rId14"/>
    <p:sldId id="270" r:id="rId15"/>
    <p:sldId id="271" r:id="rId16"/>
    <p:sldId id="273" r:id="rId17"/>
  </p:sldIdLst>
  <p:sldSz cx="19010313" cy="10693400"/>
  <p:notesSz cx="7556500" cy="106934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4" userDrawn="1">
          <p15:clr>
            <a:srgbClr val="A4A3A4"/>
          </p15:clr>
        </p15:guide>
        <p15:guide id="2" pos="612"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BF00"/>
    <a:srgbClr val="FFA1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49" autoAdjust="0"/>
    <p:restoredTop sz="93304" autoAdjust="0"/>
  </p:normalViewPr>
  <p:slideViewPr>
    <p:cSldViewPr>
      <p:cViewPr>
        <p:scale>
          <a:sx n="50" d="100"/>
          <a:sy n="50" d="100"/>
        </p:scale>
        <p:origin x="198" y="-204"/>
      </p:cViewPr>
      <p:guideLst>
        <p:guide orient="horz" pos="344"/>
        <p:guide pos="61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23" d="100"/>
          <a:sy n="23" d="100"/>
        </p:scale>
        <p:origin x="3136" y="4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275013" cy="536575"/>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4279900" y="0"/>
            <a:ext cx="3275013" cy="536575"/>
          </a:xfrm>
          <a:prstGeom prst="rect">
            <a:avLst/>
          </a:prstGeom>
        </p:spPr>
        <p:txBody>
          <a:bodyPr vert="horz" lIns="91440" tIns="45720" rIns="91440" bIns="45720" rtlCol="0"/>
          <a:lstStyle>
            <a:lvl1pPr algn="r">
              <a:defRPr sz="1200"/>
            </a:lvl1pPr>
          </a:lstStyle>
          <a:p>
            <a:fld id="{A2BF3456-A29E-41FE-BFB7-B24F24BEE47B}" type="datetimeFigureOut">
              <a:rPr lang="cs-CZ" smtClean="0"/>
              <a:t>30.01.2026</a:t>
            </a:fld>
            <a:endParaRPr lang="cs-CZ"/>
          </a:p>
        </p:txBody>
      </p:sp>
      <p:sp>
        <p:nvSpPr>
          <p:cNvPr id="4" name="Slide Image Placeholder 3"/>
          <p:cNvSpPr>
            <a:spLocks noGrp="1" noRot="1" noChangeAspect="1"/>
          </p:cNvSpPr>
          <p:nvPr>
            <p:ph type="sldImg" idx="2"/>
          </p:nvPr>
        </p:nvSpPr>
        <p:spPr>
          <a:xfrm>
            <a:off x="571500" y="1336675"/>
            <a:ext cx="6413500" cy="3608388"/>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755650" y="5146675"/>
            <a:ext cx="6045200" cy="42100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6" name="Footer Placeholder 5"/>
          <p:cNvSpPr>
            <a:spLocks noGrp="1"/>
          </p:cNvSpPr>
          <p:nvPr>
            <p:ph type="ftr" sz="quarter" idx="4"/>
          </p:nvPr>
        </p:nvSpPr>
        <p:spPr>
          <a:xfrm>
            <a:off x="0" y="10156825"/>
            <a:ext cx="3275013" cy="536575"/>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4279900" y="10156825"/>
            <a:ext cx="3275013" cy="536575"/>
          </a:xfrm>
          <a:prstGeom prst="rect">
            <a:avLst/>
          </a:prstGeom>
        </p:spPr>
        <p:txBody>
          <a:bodyPr vert="horz" lIns="91440" tIns="45720" rIns="91440" bIns="45720" rtlCol="0" anchor="b"/>
          <a:lstStyle>
            <a:lvl1pPr algn="r">
              <a:defRPr sz="1200"/>
            </a:lvl1pPr>
          </a:lstStyle>
          <a:p>
            <a:fld id="{DD95B543-0236-4AEE-9F15-C7CF1150485F}" type="slidenum">
              <a:rPr lang="cs-CZ" smtClean="0"/>
              <a:t>‹#›</a:t>
            </a:fld>
            <a:endParaRPr lang="cs-CZ"/>
          </a:p>
        </p:txBody>
      </p:sp>
    </p:spTree>
    <p:extLst>
      <p:ext uri="{BB962C8B-B14F-4D97-AF65-F5344CB8AC3E}">
        <p14:creationId xmlns:p14="http://schemas.microsoft.com/office/powerpoint/2010/main" val="52257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cs-CZ" dirty="0"/>
          </a:p>
        </p:txBody>
      </p:sp>
      <p:sp>
        <p:nvSpPr>
          <p:cNvPr id="4" name="Slide Number Placeholder 3"/>
          <p:cNvSpPr>
            <a:spLocks noGrp="1"/>
          </p:cNvSpPr>
          <p:nvPr>
            <p:ph type="sldNum" sz="quarter" idx="5"/>
          </p:nvPr>
        </p:nvSpPr>
        <p:spPr/>
        <p:txBody>
          <a:bodyPr/>
          <a:lstStyle/>
          <a:p>
            <a:fld id="{DD95B543-0236-4AEE-9F15-C7CF1150485F}" type="slidenum">
              <a:rPr lang="cs-CZ" smtClean="0"/>
              <a:t>1</a:t>
            </a:fld>
            <a:endParaRPr lang="cs-CZ"/>
          </a:p>
        </p:txBody>
      </p:sp>
    </p:spTree>
    <p:extLst>
      <p:ext uri="{BB962C8B-B14F-4D97-AF65-F5344CB8AC3E}">
        <p14:creationId xmlns:p14="http://schemas.microsoft.com/office/powerpoint/2010/main" val="4407332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426970" y="3314954"/>
            <a:ext cx="16172344" cy="276999"/>
          </a:xfrm>
          <a:prstGeom prst="rect">
            <a:avLst/>
          </a:prstGeom>
        </p:spPr>
        <p:txBody>
          <a:bodyPr wrap="square" lIns="0" tIns="0" rIns="0" bIns="0">
            <a:spAutoFit/>
          </a:bodyPr>
          <a:lstStyle>
            <a:lvl1pPr>
              <a:defRPr/>
            </a:lvl1pPr>
          </a:lstStyle>
          <a:p>
            <a:r>
              <a:rPr lang="en-US" smtClean="0"/>
              <a:t>Click to edit Master title style</a:t>
            </a:r>
            <a:endParaRPr/>
          </a:p>
        </p:txBody>
      </p:sp>
      <p:sp>
        <p:nvSpPr>
          <p:cNvPr id="3" name="Holder 3"/>
          <p:cNvSpPr>
            <a:spLocks noGrp="1"/>
          </p:cNvSpPr>
          <p:nvPr>
            <p:ph type="subTitle" idx="4"/>
          </p:nvPr>
        </p:nvSpPr>
        <p:spPr>
          <a:xfrm>
            <a:off x="2853943" y="5988304"/>
            <a:ext cx="13318402" cy="276999"/>
          </a:xfrm>
          <a:prstGeom prst="rect">
            <a:avLst/>
          </a:prstGeom>
        </p:spPr>
        <p:txBody>
          <a:bodyPr wrap="square" lIns="0" tIns="0" rIns="0" bIns="0">
            <a:spAutoFit/>
          </a:bodyPr>
          <a:lstStyle>
            <a:lvl1pPr>
              <a:defRPr/>
            </a:lvl1pPr>
          </a:lstStyle>
          <a:p>
            <a:r>
              <a:rPr lang="en-US" smtClean="0"/>
              <a:t>Click to edit Master subtitle style</a:t>
            </a:r>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1/30/2026</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r>
              <a:rPr lang="en-US" smtClean="0"/>
              <a:t>Click to edit Master title style</a:t>
            </a:r>
            <a:endParaRPr/>
          </a:p>
        </p:txBody>
      </p:sp>
      <p:sp>
        <p:nvSpPr>
          <p:cNvPr id="3" name="Holder 3"/>
          <p:cNvSpPr>
            <a:spLocks noGrp="1"/>
          </p:cNvSpPr>
          <p:nvPr>
            <p:ph type="body" idx="1"/>
          </p:nvPr>
        </p:nvSpPr>
        <p:spPr/>
        <p:txBody>
          <a:bodyPr lIns="0" tIns="0" rIns="0" bIns="0"/>
          <a:lstStyle>
            <a:lvl1pPr>
              <a:defRPr/>
            </a:lvl1pPr>
          </a:lstStyle>
          <a:p>
            <a:pPr lvl="0"/>
            <a:r>
              <a:rPr lang="en-US" smtClean="0"/>
              <a:t>Edit Master text styles</a:t>
            </a: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1/30/2026</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r>
              <a:rPr lang="en-US" smtClean="0"/>
              <a:t>Click to edit Master title style</a:t>
            </a:r>
            <a:endParaRPr/>
          </a:p>
        </p:txBody>
      </p:sp>
      <p:sp>
        <p:nvSpPr>
          <p:cNvPr id="3" name="Holder 3"/>
          <p:cNvSpPr>
            <a:spLocks noGrp="1"/>
          </p:cNvSpPr>
          <p:nvPr>
            <p:ph sz="half" idx="2"/>
          </p:nvPr>
        </p:nvSpPr>
        <p:spPr>
          <a:xfrm>
            <a:off x="951315" y="2459482"/>
            <a:ext cx="8276433" cy="276999"/>
          </a:xfrm>
          <a:prstGeom prst="rect">
            <a:avLst/>
          </a:prstGeom>
        </p:spPr>
        <p:txBody>
          <a:bodyPr wrap="square" lIns="0" tIns="0" rIns="0" bIns="0">
            <a:spAutoFit/>
          </a:bodyPr>
          <a:lstStyle>
            <a:lvl1pPr>
              <a:defRPr/>
            </a:lvl1pPr>
          </a:lstStyle>
          <a:p>
            <a:pPr lvl="0"/>
            <a:r>
              <a:rPr lang="en-US" smtClean="0"/>
              <a:t>Edit Master text styles</a:t>
            </a:r>
          </a:p>
        </p:txBody>
      </p:sp>
      <p:sp>
        <p:nvSpPr>
          <p:cNvPr id="4" name="Holder 4"/>
          <p:cNvSpPr>
            <a:spLocks noGrp="1"/>
          </p:cNvSpPr>
          <p:nvPr>
            <p:ph sz="half" idx="3"/>
          </p:nvPr>
        </p:nvSpPr>
        <p:spPr>
          <a:xfrm>
            <a:off x="9798538" y="2459482"/>
            <a:ext cx="8276433" cy="276999"/>
          </a:xfrm>
          <a:prstGeom prst="rect">
            <a:avLst/>
          </a:prstGeom>
        </p:spPr>
        <p:txBody>
          <a:bodyPr wrap="square" lIns="0" tIns="0" rIns="0" bIns="0">
            <a:spAutoFit/>
          </a:bodyPr>
          <a:lstStyle>
            <a:lvl1pPr>
              <a:defRPr/>
            </a:lvl1pPr>
          </a:lstStyle>
          <a:p>
            <a:pPr lvl="0"/>
            <a:r>
              <a:rPr lang="en-US" smtClean="0"/>
              <a:t>Edit Master text styles</a:t>
            </a: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1/30/2026</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r>
              <a:rPr lang="en-US" smtClean="0"/>
              <a:t>Click to edit Master title style</a:t>
            </a:r>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1/30/2026</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1/30/2026</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17794922" y="10051413"/>
            <a:ext cx="576699" cy="384175"/>
          </a:xfrm>
          <a:custGeom>
            <a:avLst/>
            <a:gdLst/>
            <a:ahLst/>
            <a:cxnLst/>
            <a:rect l="l" t="t" r="r" b="b"/>
            <a:pathLst>
              <a:path w="229234" h="384175">
                <a:moveTo>
                  <a:pt x="229215" y="0"/>
                </a:moveTo>
                <a:lnTo>
                  <a:pt x="6499" y="145561"/>
                </a:lnTo>
                <a:lnTo>
                  <a:pt x="988" y="145561"/>
                </a:lnTo>
                <a:lnTo>
                  <a:pt x="0" y="379373"/>
                </a:lnTo>
                <a:lnTo>
                  <a:pt x="6499" y="383615"/>
                </a:lnTo>
                <a:lnTo>
                  <a:pt x="229215" y="238054"/>
                </a:lnTo>
                <a:lnTo>
                  <a:pt x="229215" y="145561"/>
                </a:lnTo>
                <a:lnTo>
                  <a:pt x="6499" y="145561"/>
                </a:lnTo>
                <a:lnTo>
                  <a:pt x="1003" y="141966"/>
                </a:lnTo>
                <a:lnTo>
                  <a:pt x="229215" y="141966"/>
                </a:lnTo>
                <a:lnTo>
                  <a:pt x="229215" y="0"/>
                </a:lnTo>
                <a:close/>
              </a:path>
            </a:pathLst>
          </a:custGeom>
          <a:solidFill>
            <a:srgbClr val="FFBF00">
              <a:alpha val="51998"/>
            </a:srgbClr>
          </a:solidFill>
        </p:spPr>
        <p:txBody>
          <a:bodyPr wrap="square" lIns="0" tIns="0" rIns="0" bIns="0" rtlCol="0"/>
          <a:lstStyle/>
          <a:p>
            <a:endParaRPr sz="1800" dirty="0"/>
          </a:p>
        </p:txBody>
      </p:sp>
      <p:sp>
        <p:nvSpPr>
          <p:cNvPr id="17" name="bk object 17"/>
          <p:cNvSpPr/>
          <p:nvPr/>
        </p:nvSpPr>
        <p:spPr>
          <a:xfrm>
            <a:off x="17250971" y="10051416"/>
            <a:ext cx="560724" cy="384175"/>
          </a:xfrm>
          <a:custGeom>
            <a:avLst/>
            <a:gdLst/>
            <a:ahLst/>
            <a:cxnLst/>
            <a:rect l="l" t="t" r="r" b="b"/>
            <a:pathLst>
              <a:path w="222884" h="384175">
                <a:moveTo>
                  <a:pt x="0" y="0"/>
                </a:moveTo>
                <a:lnTo>
                  <a:pt x="0" y="238054"/>
                </a:lnTo>
                <a:lnTo>
                  <a:pt x="222717" y="383615"/>
                </a:lnTo>
                <a:lnTo>
                  <a:pt x="222717" y="145561"/>
                </a:lnTo>
                <a:lnTo>
                  <a:pt x="0" y="0"/>
                </a:lnTo>
                <a:close/>
              </a:path>
            </a:pathLst>
          </a:custGeom>
          <a:solidFill>
            <a:srgbClr val="5FC7FC">
              <a:alpha val="51998"/>
            </a:srgbClr>
          </a:solidFill>
        </p:spPr>
        <p:txBody>
          <a:bodyPr wrap="square" lIns="0" tIns="0" rIns="0" bIns="0" rtlCol="0"/>
          <a:lstStyle/>
          <a:p>
            <a:endParaRPr sz="1800" dirty="0"/>
          </a:p>
        </p:txBody>
      </p:sp>
      <p:sp>
        <p:nvSpPr>
          <p:cNvPr id="18" name="bk object 18"/>
          <p:cNvSpPr/>
          <p:nvPr/>
        </p:nvSpPr>
        <p:spPr>
          <a:xfrm>
            <a:off x="17794922" y="9905820"/>
            <a:ext cx="576699" cy="384175"/>
          </a:xfrm>
          <a:custGeom>
            <a:avLst/>
            <a:gdLst/>
            <a:ahLst/>
            <a:cxnLst/>
            <a:rect l="l" t="t" r="r" b="b"/>
            <a:pathLst>
              <a:path w="229234" h="384175">
                <a:moveTo>
                  <a:pt x="229215" y="238054"/>
                </a:moveTo>
                <a:lnTo>
                  <a:pt x="6499" y="238054"/>
                </a:lnTo>
                <a:lnTo>
                  <a:pt x="229215" y="383628"/>
                </a:lnTo>
                <a:lnTo>
                  <a:pt x="229215" y="238054"/>
                </a:lnTo>
                <a:close/>
              </a:path>
              <a:path w="229234" h="384175">
                <a:moveTo>
                  <a:pt x="6499" y="0"/>
                </a:moveTo>
                <a:lnTo>
                  <a:pt x="0" y="4242"/>
                </a:lnTo>
                <a:lnTo>
                  <a:pt x="0" y="242309"/>
                </a:lnTo>
                <a:lnTo>
                  <a:pt x="6499" y="238054"/>
                </a:lnTo>
                <a:lnTo>
                  <a:pt x="229215" y="238054"/>
                </a:lnTo>
                <a:lnTo>
                  <a:pt x="229215" y="145561"/>
                </a:lnTo>
                <a:lnTo>
                  <a:pt x="6499" y="0"/>
                </a:lnTo>
                <a:close/>
              </a:path>
            </a:pathLst>
          </a:custGeom>
          <a:solidFill>
            <a:srgbClr val="FF8200">
              <a:alpha val="51998"/>
            </a:srgbClr>
          </a:solidFill>
        </p:spPr>
        <p:txBody>
          <a:bodyPr wrap="square" lIns="0" tIns="0" rIns="0" bIns="0" rtlCol="0"/>
          <a:lstStyle/>
          <a:p>
            <a:endParaRPr sz="1800" dirty="0"/>
          </a:p>
        </p:txBody>
      </p:sp>
      <p:sp>
        <p:nvSpPr>
          <p:cNvPr id="19" name="bk object 19"/>
          <p:cNvSpPr/>
          <p:nvPr/>
        </p:nvSpPr>
        <p:spPr>
          <a:xfrm>
            <a:off x="17913434" y="10051416"/>
            <a:ext cx="458484" cy="238125"/>
          </a:xfrm>
          <a:custGeom>
            <a:avLst/>
            <a:gdLst/>
            <a:ahLst/>
            <a:cxnLst/>
            <a:rect l="l" t="t" r="r" b="b"/>
            <a:pathLst>
              <a:path w="182245" h="238125">
                <a:moveTo>
                  <a:pt x="182107" y="0"/>
                </a:moveTo>
                <a:lnTo>
                  <a:pt x="0" y="119014"/>
                </a:lnTo>
                <a:lnTo>
                  <a:pt x="182107" y="238029"/>
                </a:lnTo>
                <a:lnTo>
                  <a:pt x="182107" y="0"/>
                </a:lnTo>
                <a:close/>
              </a:path>
            </a:pathLst>
          </a:custGeom>
          <a:solidFill>
            <a:srgbClr val="FFA100">
              <a:alpha val="51998"/>
            </a:srgbClr>
          </a:solidFill>
        </p:spPr>
        <p:txBody>
          <a:bodyPr wrap="square" lIns="0" tIns="0" rIns="0" bIns="0" rtlCol="0"/>
          <a:lstStyle/>
          <a:p>
            <a:endParaRPr sz="1800" dirty="0"/>
          </a:p>
        </p:txBody>
      </p:sp>
      <p:sp>
        <p:nvSpPr>
          <p:cNvPr id="20" name="bk object 20"/>
          <p:cNvSpPr/>
          <p:nvPr/>
        </p:nvSpPr>
        <p:spPr>
          <a:xfrm>
            <a:off x="17250971" y="9905820"/>
            <a:ext cx="560724" cy="384175"/>
          </a:xfrm>
          <a:custGeom>
            <a:avLst/>
            <a:gdLst/>
            <a:ahLst/>
            <a:cxnLst/>
            <a:rect l="l" t="t" r="r" b="b"/>
            <a:pathLst>
              <a:path w="222884" h="384175">
                <a:moveTo>
                  <a:pt x="222717" y="0"/>
                </a:moveTo>
                <a:lnTo>
                  <a:pt x="0" y="145561"/>
                </a:lnTo>
                <a:lnTo>
                  <a:pt x="0" y="383628"/>
                </a:lnTo>
                <a:lnTo>
                  <a:pt x="222717" y="238054"/>
                </a:lnTo>
                <a:lnTo>
                  <a:pt x="222717" y="0"/>
                </a:lnTo>
                <a:close/>
              </a:path>
            </a:pathLst>
          </a:custGeom>
          <a:solidFill>
            <a:srgbClr val="002E8E">
              <a:alpha val="51998"/>
            </a:srgbClr>
          </a:solidFill>
        </p:spPr>
        <p:txBody>
          <a:bodyPr wrap="square" lIns="0" tIns="0" rIns="0" bIns="0" rtlCol="0"/>
          <a:lstStyle/>
          <a:p>
            <a:endParaRPr sz="1800" dirty="0"/>
          </a:p>
        </p:txBody>
      </p:sp>
      <p:sp>
        <p:nvSpPr>
          <p:cNvPr id="21" name="bk object 21"/>
          <p:cNvSpPr/>
          <p:nvPr/>
        </p:nvSpPr>
        <p:spPr>
          <a:xfrm>
            <a:off x="17250970" y="10051413"/>
            <a:ext cx="458484" cy="238125"/>
          </a:xfrm>
          <a:custGeom>
            <a:avLst/>
            <a:gdLst/>
            <a:ahLst/>
            <a:cxnLst/>
            <a:rect l="l" t="t" r="r" b="b"/>
            <a:pathLst>
              <a:path w="182245" h="238125">
                <a:moveTo>
                  <a:pt x="0" y="0"/>
                </a:moveTo>
                <a:lnTo>
                  <a:pt x="0" y="238029"/>
                </a:lnTo>
                <a:lnTo>
                  <a:pt x="182109" y="119014"/>
                </a:lnTo>
                <a:lnTo>
                  <a:pt x="0" y="0"/>
                </a:lnTo>
                <a:close/>
              </a:path>
            </a:pathLst>
          </a:custGeom>
          <a:solidFill>
            <a:srgbClr val="009EF3">
              <a:alpha val="51998"/>
            </a:srgbClr>
          </a:solidFill>
        </p:spPr>
        <p:txBody>
          <a:bodyPr wrap="square" lIns="0" tIns="0" rIns="0" bIns="0" rtlCol="0"/>
          <a:lstStyle/>
          <a:p>
            <a:endParaRPr sz="1800" dirty="0"/>
          </a:p>
        </p:txBody>
      </p:sp>
      <p:sp>
        <p:nvSpPr>
          <p:cNvPr id="2" name="Holder 2"/>
          <p:cNvSpPr>
            <a:spLocks noGrp="1"/>
          </p:cNvSpPr>
          <p:nvPr>
            <p:ph type="title"/>
          </p:nvPr>
        </p:nvSpPr>
        <p:spPr>
          <a:xfrm>
            <a:off x="951315" y="427736"/>
            <a:ext cx="17123659"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951315" y="2459482"/>
            <a:ext cx="17123659"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6468938" y="9944862"/>
            <a:ext cx="6088412" cy="276999"/>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951314" y="9944862"/>
            <a:ext cx="4376045"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1/30/2026</a:t>
            </a:fld>
            <a:endParaRPr lang="en-US" dirty="0"/>
          </a:p>
        </p:txBody>
      </p:sp>
      <p:sp>
        <p:nvSpPr>
          <p:cNvPr id="6" name="Holder 6"/>
          <p:cNvSpPr>
            <a:spLocks noGrp="1"/>
          </p:cNvSpPr>
          <p:nvPr>
            <p:ph type="sldNum" sz="quarter" idx="7"/>
          </p:nvPr>
        </p:nvSpPr>
        <p:spPr>
          <a:xfrm>
            <a:off x="13698929" y="9944862"/>
            <a:ext cx="4376045"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eaLnBrk="1" hangingPunct="1">
        <a:defRPr>
          <a:latin typeface="+mj-lt"/>
          <a:ea typeface="+mj-ea"/>
          <a:cs typeface="+mj-cs"/>
        </a:defRPr>
      </a:lvl1pPr>
    </p:titleStyle>
    <p:bodyStyle>
      <a:lvl1pPr marL="0" eaLnBrk="1" hangingPunct="1">
        <a:defRPr>
          <a:latin typeface="+mn-lt"/>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bodyStyle>
    <p:otherStyle>
      <a:lvl1pPr marL="0" eaLnBrk="1" hangingPunct="1">
        <a:defRPr>
          <a:latin typeface="+mn-lt"/>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5.xml"/><Relationship Id="rId5" Type="http://schemas.openxmlformats.org/officeDocument/2006/relationships/image" Target="../media/image16.png"/><Relationship Id="rId4" Type="http://schemas.openxmlformats.org/officeDocument/2006/relationships/image" Target="../media/image15.png"/></Relationships>
</file>

<file path=ppt/slides/_rels/slide11.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17.png"/><Relationship Id="rId1" Type="http://schemas.openxmlformats.org/officeDocument/2006/relationships/slideLayout" Target="../slideLayouts/slideLayout5.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 Id="rId9" Type="http://schemas.openxmlformats.org/officeDocument/2006/relationships/image" Target="../media/image2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5.xml"/><Relationship Id="rId4" Type="http://schemas.openxmlformats.org/officeDocument/2006/relationships/image" Target="../media/image27.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20F95502-65C6-482A-9B40-DDCB8DAA9D75}"/>
              </a:ext>
            </a:extLst>
          </p:cNvPr>
          <p:cNvGrpSpPr/>
          <p:nvPr/>
        </p:nvGrpSpPr>
        <p:grpSpPr>
          <a:xfrm>
            <a:off x="0" y="0"/>
            <a:ext cx="19010313" cy="1112119"/>
            <a:chOff x="-324644" y="2222500"/>
            <a:chExt cx="22261685" cy="1302327"/>
          </a:xfrm>
        </p:grpSpPr>
        <p:sp>
          <p:nvSpPr>
            <p:cNvPr id="2" name="object 2"/>
            <p:cNvSpPr/>
            <p:nvPr/>
          </p:nvSpPr>
          <p:spPr>
            <a:xfrm>
              <a:off x="-324644" y="2222500"/>
              <a:ext cx="5600193" cy="1302327"/>
            </a:xfrm>
            <a:custGeom>
              <a:avLst/>
              <a:gdLst/>
              <a:ahLst/>
              <a:cxnLst/>
              <a:rect l="l" t="t" r="r" b="b"/>
              <a:pathLst>
                <a:path w="1892300" h="440055">
                  <a:moveTo>
                    <a:pt x="0" y="439737"/>
                  </a:moveTo>
                  <a:lnTo>
                    <a:pt x="1892300" y="439737"/>
                  </a:lnTo>
                  <a:lnTo>
                    <a:pt x="1892300" y="0"/>
                  </a:lnTo>
                  <a:lnTo>
                    <a:pt x="0" y="0"/>
                  </a:lnTo>
                  <a:lnTo>
                    <a:pt x="0" y="439737"/>
                  </a:lnTo>
                  <a:close/>
                </a:path>
              </a:pathLst>
            </a:custGeom>
            <a:solidFill>
              <a:srgbClr val="009EF3"/>
            </a:solidFill>
          </p:spPr>
          <p:txBody>
            <a:bodyPr wrap="square" lIns="0" tIns="0" rIns="0" bIns="0" rtlCol="0"/>
            <a:lstStyle/>
            <a:p>
              <a:endParaRPr dirty="0"/>
            </a:p>
          </p:txBody>
        </p:sp>
        <p:sp>
          <p:nvSpPr>
            <p:cNvPr id="3" name="object 3"/>
            <p:cNvSpPr/>
            <p:nvPr/>
          </p:nvSpPr>
          <p:spPr>
            <a:xfrm>
              <a:off x="16363156" y="2222500"/>
              <a:ext cx="5573885" cy="1302327"/>
            </a:xfrm>
            <a:custGeom>
              <a:avLst/>
              <a:gdLst/>
              <a:ahLst/>
              <a:cxnLst/>
              <a:rect l="l" t="t" r="r" b="b"/>
              <a:pathLst>
                <a:path w="1883409" h="440055">
                  <a:moveTo>
                    <a:pt x="0" y="0"/>
                  </a:moveTo>
                  <a:lnTo>
                    <a:pt x="0" y="439737"/>
                  </a:lnTo>
                  <a:lnTo>
                    <a:pt x="1883155" y="439737"/>
                  </a:lnTo>
                  <a:lnTo>
                    <a:pt x="1883155" y="0"/>
                  </a:lnTo>
                  <a:lnTo>
                    <a:pt x="0" y="0"/>
                  </a:lnTo>
                  <a:close/>
                </a:path>
              </a:pathLst>
            </a:custGeom>
            <a:solidFill>
              <a:srgbClr val="FF8200"/>
            </a:solidFill>
          </p:spPr>
          <p:txBody>
            <a:bodyPr wrap="square" lIns="0" tIns="0" rIns="0" bIns="0" rtlCol="0"/>
            <a:lstStyle/>
            <a:p>
              <a:endParaRPr dirty="0"/>
            </a:p>
          </p:txBody>
        </p:sp>
        <p:sp>
          <p:nvSpPr>
            <p:cNvPr id="22" name="object 2">
              <a:extLst>
                <a:ext uri="{FF2B5EF4-FFF2-40B4-BE49-F238E27FC236}">
                  <a16:creationId xmlns:a16="http://schemas.microsoft.com/office/drawing/2014/main" id="{3708B453-DDCE-42C1-9AB9-A8D5DDCA46AD}"/>
                </a:ext>
              </a:extLst>
            </p:cNvPr>
            <p:cNvSpPr/>
            <p:nvPr/>
          </p:nvSpPr>
          <p:spPr>
            <a:xfrm>
              <a:off x="5237956" y="2222500"/>
              <a:ext cx="5600193" cy="1302327"/>
            </a:xfrm>
            <a:custGeom>
              <a:avLst/>
              <a:gdLst/>
              <a:ahLst/>
              <a:cxnLst/>
              <a:rect l="l" t="t" r="r" b="b"/>
              <a:pathLst>
                <a:path w="1892300" h="440055">
                  <a:moveTo>
                    <a:pt x="0" y="439737"/>
                  </a:moveTo>
                  <a:lnTo>
                    <a:pt x="1892300" y="439737"/>
                  </a:lnTo>
                  <a:lnTo>
                    <a:pt x="1892300" y="0"/>
                  </a:lnTo>
                  <a:lnTo>
                    <a:pt x="0" y="0"/>
                  </a:lnTo>
                  <a:lnTo>
                    <a:pt x="0" y="439737"/>
                  </a:lnTo>
                  <a:close/>
                </a:path>
              </a:pathLst>
            </a:custGeom>
            <a:solidFill>
              <a:srgbClr val="FFBF00"/>
            </a:solidFill>
          </p:spPr>
          <p:txBody>
            <a:bodyPr wrap="square" lIns="0" tIns="0" rIns="0" bIns="0" rtlCol="0"/>
            <a:lstStyle/>
            <a:p>
              <a:endParaRPr dirty="0"/>
            </a:p>
          </p:txBody>
        </p:sp>
        <p:sp>
          <p:nvSpPr>
            <p:cNvPr id="23" name="object 2">
              <a:extLst>
                <a:ext uri="{FF2B5EF4-FFF2-40B4-BE49-F238E27FC236}">
                  <a16:creationId xmlns:a16="http://schemas.microsoft.com/office/drawing/2014/main" id="{7D360C87-DA57-4F00-96B5-35199AD11657}"/>
                </a:ext>
              </a:extLst>
            </p:cNvPr>
            <p:cNvSpPr/>
            <p:nvPr/>
          </p:nvSpPr>
          <p:spPr>
            <a:xfrm>
              <a:off x="10800556" y="2222500"/>
              <a:ext cx="5600193" cy="1302327"/>
            </a:xfrm>
            <a:custGeom>
              <a:avLst/>
              <a:gdLst/>
              <a:ahLst/>
              <a:cxnLst/>
              <a:rect l="l" t="t" r="r" b="b"/>
              <a:pathLst>
                <a:path w="1892300" h="440055">
                  <a:moveTo>
                    <a:pt x="0" y="439737"/>
                  </a:moveTo>
                  <a:lnTo>
                    <a:pt x="1892300" y="439737"/>
                  </a:lnTo>
                  <a:lnTo>
                    <a:pt x="1892300" y="0"/>
                  </a:lnTo>
                  <a:lnTo>
                    <a:pt x="0" y="0"/>
                  </a:lnTo>
                  <a:lnTo>
                    <a:pt x="0" y="439737"/>
                  </a:lnTo>
                  <a:close/>
                </a:path>
              </a:pathLst>
            </a:custGeom>
            <a:solidFill>
              <a:srgbClr val="FFA100"/>
            </a:solidFill>
          </p:spPr>
          <p:txBody>
            <a:bodyPr wrap="square" lIns="0" tIns="0" rIns="0" bIns="0" rtlCol="0"/>
            <a:lstStyle/>
            <a:p>
              <a:endParaRPr dirty="0"/>
            </a:p>
          </p:txBody>
        </p:sp>
      </p:grpSp>
      <p:sp>
        <p:nvSpPr>
          <p:cNvPr id="4" name="object 4"/>
          <p:cNvSpPr txBox="1"/>
          <p:nvPr/>
        </p:nvSpPr>
        <p:spPr>
          <a:xfrm>
            <a:off x="1046956" y="317499"/>
            <a:ext cx="3835570" cy="536044"/>
          </a:xfrm>
          <a:prstGeom prst="rect">
            <a:avLst/>
          </a:prstGeom>
        </p:spPr>
        <p:txBody>
          <a:bodyPr vert="horz" wrap="square" lIns="0" tIns="12700" rIns="0" bIns="0" rtlCol="0">
            <a:spAutoFit/>
          </a:bodyPr>
          <a:lstStyle/>
          <a:p>
            <a:pPr marL="12700">
              <a:spcBef>
                <a:spcPts val="100"/>
              </a:spcBef>
            </a:pPr>
            <a:r>
              <a:rPr lang="fa-IR" sz="3400" spc="-10" dirty="0">
                <a:solidFill>
                  <a:srgbClr val="FFFFFF"/>
                </a:solidFill>
                <a:latin typeface="IRZar" panose="02000506000000020002" pitchFamily="2" charset="-78"/>
                <a:cs typeface="IRZar" panose="02000506000000020002" pitchFamily="2" charset="-78"/>
              </a:rPr>
              <a:t>جایگذاری</a:t>
            </a:r>
            <a:r>
              <a:rPr lang="fa-IR" sz="3400" b="1" spc="-10" dirty="0">
                <a:solidFill>
                  <a:srgbClr val="FFFFFF"/>
                </a:solidFill>
                <a:latin typeface="IRZar" panose="02000506000000020002" pitchFamily="2" charset="-78"/>
                <a:cs typeface="IRZar" panose="02000506000000020002" pitchFamily="2" charset="-78"/>
              </a:rPr>
              <a:t> </a:t>
            </a:r>
            <a:r>
              <a:rPr lang="fa-IR" sz="3400" spc="-10" dirty="0">
                <a:solidFill>
                  <a:srgbClr val="FFFFFF"/>
                </a:solidFill>
                <a:latin typeface="IRZar" panose="02000506000000020002" pitchFamily="2" charset="-78"/>
                <a:cs typeface="IRZar" panose="02000506000000020002" pitchFamily="2" charset="-78"/>
              </a:rPr>
              <a:t>داده‌ها</a:t>
            </a:r>
            <a:endParaRPr sz="3400" dirty="0">
              <a:latin typeface="IRZar" panose="02000506000000020002" pitchFamily="2" charset="-78"/>
              <a:cs typeface="IRZar" panose="02000506000000020002" pitchFamily="2" charset="-78"/>
            </a:endParaRPr>
          </a:p>
        </p:txBody>
      </p:sp>
      <p:sp>
        <p:nvSpPr>
          <p:cNvPr id="5" name="object 5"/>
          <p:cNvSpPr txBox="1"/>
          <p:nvPr/>
        </p:nvSpPr>
        <p:spPr>
          <a:xfrm>
            <a:off x="5161756" y="241300"/>
            <a:ext cx="6057398" cy="611706"/>
          </a:xfrm>
          <a:prstGeom prst="rect">
            <a:avLst/>
          </a:prstGeom>
          <a:noFill/>
        </p:spPr>
        <p:txBody>
          <a:bodyPr vert="horz" wrap="square" lIns="0" tIns="87630" rIns="0" bIns="0" rtlCol="0">
            <a:spAutoFit/>
          </a:bodyPr>
          <a:lstStyle/>
          <a:p>
            <a:pPr marL="495300">
              <a:spcBef>
                <a:spcPts val="690"/>
              </a:spcBef>
            </a:pPr>
            <a:r>
              <a:rPr lang="fa-IR" sz="3400" dirty="0">
                <a:solidFill>
                  <a:srgbClr val="FFFFFF"/>
                </a:solidFill>
                <a:latin typeface="IRZar" panose="02000506000000020002" pitchFamily="2" charset="-78"/>
                <a:cs typeface="IRZar" panose="02000506000000020002" pitchFamily="2" charset="-78"/>
              </a:rPr>
              <a:t>داده‌های گمشده چند متغیره</a:t>
            </a:r>
            <a:endParaRPr sz="3400" dirty="0">
              <a:latin typeface="IRZar" panose="02000506000000020002" pitchFamily="2" charset="-78"/>
              <a:cs typeface="IRZar" panose="02000506000000020002" pitchFamily="2" charset="-78"/>
            </a:endParaRPr>
          </a:p>
        </p:txBody>
      </p:sp>
      <p:sp>
        <p:nvSpPr>
          <p:cNvPr id="6" name="object 6"/>
          <p:cNvSpPr txBox="1"/>
          <p:nvPr/>
        </p:nvSpPr>
        <p:spPr>
          <a:xfrm>
            <a:off x="10343356" y="241300"/>
            <a:ext cx="5600198" cy="611706"/>
          </a:xfrm>
          <a:prstGeom prst="rect">
            <a:avLst/>
          </a:prstGeom>
          <a:noFill/>
        </p:spPr>
        <p:txBody>
          <a:bodyPr vert="horz" wrap="square" lIns="0" tIns="87630" rIns="0" bIns="0" rtlCol="0">
            <a:spAutoFit/>
          </a:bodyPr>
          <a:lstStyle/>
          <a:p>
            <a:pPr marL="406400">
              <a:spcBef>
                <a:spcPts val="690"/>
              </a:spcBef>
            </a:pPr>
            <a:r>
              <a:rPr lang="fa-IR" sz="3400" spc="-5" dirty="0" smtClean="0">
                <a:solidFill>
                  <a:srgbClr val="FFFFFF"/>
                </a:solidFill>
                <a:latin typeface="IRZar" panose="02000506000000020002" pitchFamily="2" charset="-78"/>
                <a:cs typeface="IRZar" panose="02000506000000020002" pitchFamily="2" charset="-78"/>
              </a:rPr>
              <a:t>الگوریتم ژنتیک</a:t>
            </a:r>
            <a:endParaRPr sz="3400" dirty="0">
              <a:latin typeface="IRZar" panose="02000506000000020002" pitchFamily="2" charset="-78"/>
              <a:cs typeface="IRZar" panose="02000506000000020002" pitchFamily="2" charset="-78"/>
            </a:endParaRPr>
          </a:p>
        </p:txBody>
      </p:sp>
      <p:sp>
        <p:nvSpPr>
          <p:cNvPr id="7" name="object 7"/>
          <p:cNvSpPr txBox="1"/>
          <p:nvPr/>
        </p:nvSpPr>
        <p:spPr>
          <a:xfrm>
            <a:off x="15601156" y="317500"/>
            <a:ext cx="2785059" cy="536044"/>
          </a:xfrm>
          <a:prstGeom prst="rect">
            <a:avLst/>
          </a:prstGeom>
        </p:spPr>
        <p:txBody>
          <a:bodyPr vert="horz" wrap="square" lIns="0" tIns="12700" rIns="0" bIns="0" rtlCol="0">
            <a:spAutoFit/>
          </a:bodyPr>
          <a:lstStyle/>
          <a:p>
            <a:pPr marL="12700" algn="ctr" rtl="1">
              <a:spcBef>
                <a:spcPts val="100"/>
              </a:spcBef>
            </a:pPr>
            <a:r>
              <a:rPr lang="fa-IR" sz="3400" spc="-15" dirty="0" smtClean="0">
                <a:solidFill>
                  <a:srgbClr val="FFFFFF"/>
                </a:solidFill>
                <a:latin typeface="IRZar" panose="02000506000000020002" pitchFamily="2" charset="-78"/>
                <a:cs typeface="IRZar" panose="02000506000000020002" pitchFamily="2" charset="-78"/>
              </a:rPr>
              <a:t>داده های گم شده</a:t>
            </a:r>
            <a:endParaRPr sz="3400" dirty="0">
              <a:latin typeface="IRZar" panose="02000506000000020002" pitchFamily="2" charset="-78"/>
              <a:cs typeface="IRZar" panose="02000506000000020002" pitchFamily="2" charset="-78"/>
            </a:endParaRPr>
          </a:p>
        </p:txBody>
      </p:sp>
      <p:sp>
        <p:nvSpPr>
          <p:cNvPr id="8" name="object 8"/>
          <p:cNvSpPr/>
          <p:nvPr/>
        </p:nvSpPr>
        <p:spPr>
          <a:xfrm>
            <a:off x="0" y="3746501"/>
            <a:ext cx="19010313" cy="6945503"/>
          </a:xfrm>
          <a:prstGeom prst="rect">
            <a:avLst/>
          </a:prstGeom>
          <a:blipFill>
            <a:blip r:embed="rId3" cstate="print"/>
            <a:stretch>
              <a:fillRect/>
            </a:stretch>
          </a:blipFill>
        </p:spPr>
        <p:txBody>
          <a:bodyPr wrap="square" lIns="0" tIns="0" rIns="0" bIns="0" rtlCol="0"/>
          <a:lstStyle/>
          <a:p>
            <a:endParaRPr dirty="0"/>
          </a:p>
        </p:txBody>
      </p:sp>
      <p:sp>
        <p:nvSpPr>
          <p:cNvPr id="18" name="object 18"/>
          <p:cNvSpPr txBox="1"/>
          <p:nvPr/>
        </p:nvSpPr>
        <p:spPr>
          <a:xfrm>
            <a:off x="-553244" y="4584700"/>
            <a:ext cx="9707441" cy="889987"/>
          </a:xfrm>
          <a:prstGeom prst="rect">
            <a:avLst/>
          </a:prstGeom>
        </p:spPr>
        <p:txBody>
          <a:bodyPr vert="horz" wrap="square" lIns="0" tIns="12700" rIns="0" bIns="0" rtlCol="0">
            <a:spAutoFit/>
          </a:bodyPr>
          <a:lstStyle/>
          <a:p>
            <a:pPr marL="12700" algn="ctr">
              <a:spcBef>
                <a:spcPts val="100"/>
              </a:spcBef>
            </a:pPr>
            <a:r>
              <a:rPr lang="fa-IR" sz="5700" spc="-25" dirty="0" smtClean="0">
                <a:solidFill>
                  <a:srgbClr val="263E82"/>
                </a:solidFill>
                <a:latin typeface="IRZar" panose="02000506000000020002" pitchFamily="2" charset="-78"/>
                <a:cs typeface="IRZar" panose="02000506000000020002" pitchFamily="2" charset="-78"/>
              </a:rPr>
              <a:t>انتساب داده های گم شده چند متغیره</a:t>
            </a:r>
            <a:endParaRPr sz="5700" dirty="0">
              <a:latin typeface="IRZar" panose="02000506000000020002" pitchFamily="2" charset="-78"/>
              <a:cs typeface="IRZar" panose="02000506000000020002" pitchFamily="2" charset="-78"/>
            </a:endParaRPr>
          </a:p>
        </p:txBody>
      </p:sp>
      <p:sp>
        <p:nvSpPr>
          <p:cNvPr id="19" name="object 19"/>
          <p:cNvSpPr/>
          <p:nvPr/>
        </p:nvSpPr>
        <p:spPr>
          <a:xfrm flipV="1">
            <a:off x="437356" y="5346699"/>
            <a:ext cx="7696200" cy="274319"/>
          </a:xfrm>
          <a:custGeom>
            <a:avLst/>
            <a:gdLst/>
            <a:ahLst/>
            <a:cxnLst/>
            <a:rect l="l" t="t" r="r" b="b"/>
            <a:pathLst>
              <a:path w="4686300">
                <a:moveTo>
                  <a:pt x="0" y="0"/>
                </a:moveTo>
                <a:lnTo>
                  <a:pt x="4686300" y="0"/>
                </a:lnTo>
              </a:path>
            </a:pathLst>
          </a:custGeom>
          <a:ln w="8466">
            <a:solidFill>
              <a:srgbClr val="002E8E"/>
            </a:solidFill>
          </a:ln>
        </p:spPr>
        <p:txBody>
          <a:bodyPr wrap="square" lIns="0" tIns="0" rIns="0" bIns="0" rtlCol="0"/>
          <a:lstStyle/>
          <a:p>
            <a:pPr algn="ctr"/>
            <a:endParaRPr dirty="0"/>
          </a:p>
        </p:txBody>
      </p:sp>
      <p:sp>
        <p:nvSpPr>
          <p:cNvPr id="20" name="object 20"/>
          <p:cNvSpPr txBox="1"/>
          <p:nvPr/>
        </p:nvSpPr>
        <p:spPr>
          <a:xfrm>
            <a:off x="341270" y="5755135"/>
            <a:ext cx="7888372" cy="705321"/>
          </a:xfrm>
          <a:prstGeom prst="rect">
            <a:avLst/>
          </a:prstGeom>
        </p:spPr>
        <p:txBody>
          <a:bodyPr vert="horz" wrap="square" lIns="0" tIns="12700" rIns="0" bIns="0" rtlCol="0">
            <a:spAutoFit/>
          </a:bodyPr>
          <a:lstStyle/>
          <a:p>
            <a:pPr marL="12700" algn="ctr">
              <a:spcBef>
                <a:spcPts val="100"/>
              </a:spcBef>
            </a:pPr>
            <a:r>
              <a:rPr lang="fa-IR" sz="4500" dirty="0" smtClean="0">
                <a:solidFill>
                  <a:srgbClr val="00A0F0"/>
                </a:solidFill>
                <a:latin typeface="IRZar" panose="02000506000000020002" pitchFamily="2" charset="-78"/>
                <a:cs typeface="IRZar" panose="02000506000000020002" pitchFamily="2" charset="-78"/>
              </a:rPr>
              <a:t>با استفاده از الگوریتم ژنتیک</a:t>
            </a:r>
            <a:endParaRPr sz="4500" dirty="0">
              <a:latin typeface="IRZar" panose="02000506000000020002" pitchFamily="2" charset="-78"/>
              <a:cs typeface="IRZar" panose="02000506000000020002" pitchFamily="2" charset="-78"/>
            </a:endParaRPr>
          </a:p>
        </p:txBody>
      </p:sp>
      <p:sp>
        <p:nvSpPr>
          <p:cNvPr id="21" name="Rectangle 20">
            <a:extLst>
              <a:ext uri="{FF2B5EF4-FFF2-40B4-BE49-F238E27FC236}">
                <a16:creationId xmlns:a16="http://schemas.microsoft.com/office/drawing/2014/main" id="{6EA4AFCF-3E5B-4394-946D-F1AA3112A0C4}"/>
              </a:ext>
            </a:extLst>
          </p:cNvPr>
          <p:cNvSpPr/>
          <p:nvPr/>
        </p:nvSpPr>
        <p:spPr>
          <a:xfrm>
            <a:off x="2443237" y="8782099"/>
            <a:ext cx="3714478" cy="1015663"/>
          </a:xfrm>
          <a:prstGeom prst="rect">
            <a:avLst/>
          </a:prstGeom>
        </p:spPr>
        <p:txBody>
          <a:bodyPr wrap="none">
            <a:spAutoFit/>
          </a:bodyPr>
          <a:lstStyle/>
          <a:p>
            <a:pPr algn="ctr" rtl="1"/>
            <a:r>
              <a:rPr lang="fa-IR" sz="3000" dirty="0" smtClean="0">
                <a:solidFill>
                  <a:srgbClr val="222222"/>
                </a:solidFill>
                <a:latin typeface="IRZar" panose="02000506000000020002" pitchFamily="2" charset="-78"/>
                <a:cs typeface="IRZar" panose="02000506000000020002" pitchFamily="2" charset="-78"/>
              </a:rPr>
              <a:t>دانشجو: ایوب محمودی فرد</a:t>
            </a:r>
          </a:p>
          <a:p>
            <a:pPr algn="ctr" rtl="1"/>
            <a:r>
              <a:rPr lang="fa-IR" sz="3000" dirty="0" smtClean="0">
                <a:solidFill>
                  <a:srgbClr val="222222"/>
                </a:solidFill>
                <a:latin typeface="IRZar" panose="02000506000000020002" pitchFamily="2" charset="-78"/>
                <a:cs typeface="IRZar" panose="02000506000000020002" pitchFamily="2" charset="-78"/>
              </a:rPr>
              <a:t>استاد: دکتر محمد باقر دولتشاهی</a:t>
            </a:r>
            <a:endParaRPr lang="cs-CZ" sz="3000" dirty="0">
              <a:latin typeface="IRZar" panose="02000506000000020002" pitchFamily="2" charset="-78"/>
              <a:cs typeface="IRZar" panose="02000506000000020002" pitchFamily="2" charset="-78"/>
            </a:endParaRPr>
          </a:p>
        </p:txBody>
      </p:sp>
      <p:pic>
        <p:nvPicPr>
          <p:cNvPr id="25" name="Picture 24" descr="https://www.lu.ac.ir/static/assets/images/top-logo.png"/>
          <p:cNvPicPr/>
          <p:nvPr/>
        </p:nvPicPr>
        <p:blipFill>
          <a:blip r:embed="rId4">
            <a:extLst>
              <a:ext uri="{28A0092B-C50C-407E-A947-70E740481C1C}">
                <a14:useLocalDpi xmlns:a14="http://schemas.microsoft.com/office/drawing/2010/main" val="0"/>
              </a:ext>
            </a:extLst>
          </a:blip>
          <a:srcRect/>
          <a:stretch>
            <a:fillRect/>
          </a:stretch>
        </p:blipFill>
        <p:spPr bwMode="auto">
          <a:xfrm>
            <a:off x="2931450" y="7257065"/>
            <a:ext cx="2887442" cy="1078530"/>
          </a:xfrm>
          <a:prstGeom prst="rect">
            <a:avLst/>
          </a:prstGeom>
          <a:noFill/>
          <a:ln>
            <a:noFill/>
          </a:ln>
        </p:spPr>
      </p:pic>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912050" y="3906698"/>
            <a:ext cx="7570864" cy="4428897"/>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object 3">
            <a:extLst>
              <a:ext uri="{FF2B5EF4-FFF2-40B4-BE49-F238E27FC236}">
                <a16:creationId xmlns:a16="http://schemas.microsoft.com/office/drawing/2014/main" id="{AFBBF8AE-0749-4883-8B9F-42B9767A18FE}"/>
              </a:ext>
            </a:extLst>
          </p:cNvPr>
          <p:cNvSpPr/>
          <p:nvPr/>
        </p:nvSpPr>
        <p:spPr>
          <a:xfrm rot="10800000">
            <a:off x="13848556" y="469900"/>
            <a:ext cx="4780756" cy="828000"/>
          </a:xfrm>
          <a:custGeom>
            <a:avLst/>
            <a:gdLst/>
            <a:ahLst/>
            <a:cxnLst/>
            <a:rect l="l" t="t" r="r" b="b"/>
            <a:pathLst>
              <a:path w="2929255" h="437514">
                <a:moveTo>
                  <a:pt x="2710340" y="0"/>
                </a:moveTo>
                <a:lnTo>
                  <a:pt x="0" y="0"/>
                </a:lnTo>
                <a:lnTo>
                  <a:pt x="0" y="437154"/>
                </a:lnTo>
                <a:lnTo>
                  <a:pt x="2710340" y="437154"/>
                </a:lnTo>
                <a:lnTo>
                  <a:pt x="2760457" y="431381"/>
                </a:lnTo>
                <a:lnTo>
                  <a:pt x="2806464" y="414937"/>
                </a:lnTo>
                <a:lnTo>
                  <a:pt x="2847048" y="389135"/>
                </a:lnTo>
                <a:lnTo>
                  <a:pt x="2880897" y="355286"/>
                </a:lnTo>
                <a:lnTo>
                  <a:pt x="2906699" y="314702"/>
                </a:lnTo>
                <a:lnTo>
                  <a:pt x="2923143" y="268695"/>
                </a:lnTo>
                <a:lnTo>
                  <a:pt x="2928915" y="218577"/>
                </a:lnTo>
                <a:lnTo>
                  <a:pt x="2923143" y="168459"/>
                </a:lnTo>
                <a:lnTo>
                  <a:pt x="2906699" y="122452"/>
                </a:lnTo>
                <a:lnTo>
                  <a:pt x="2880897" y="81868"/>
                </a:lnTo>
                <a:lnTo>
                  <a:pt x="2847048" y="48019"/>
                </a:lnTo>
                <a:lnTo>
                  <a:pt x="2806464" y="22216"/>
                </a:lnTo>
                <a:lnTo>
                  <a:pt x="2760457" y="5772"/>
                </a:lnTo>
                <a:lnTo>
                  <a:pt x="2710340" y="0"/>
                </a:lnTo>
                <a:close/>
              </a:path>
            </a:pathLst>
          </a:custGeom>
          <a:solidFill>
            <a:srgbClr val="00A0F0"/>
          </a:solidFill>
        </p:spPr>
        <p:txBody>
          <a:bodyPr wrap="square" lIns="0" tIns="0" rIns="0" bIns="0" rtlCol="0"/>
          <a:lstStyle/>
          <a:p>
            <a:endParaRPr dirty="0"/>
          </a:p>
        </p:txBody>
      </p:sp>
      <p:sp>
        <p:nvSpPr>
          <p:cNvPr id="10" name="object 5"/>
          <p:cNvSpPr txBox="1"/>
          <p:nvPr/>
        </p:nvSpPr>
        <p:spPr>
          <a:xfrm>
            <a:off x="14305756" y="635789"/>
            <a:ext cx="3924076" cy="443711"/>
          </a:xfrm>
          <a:prstGeom prst="rect">
            <a:avLst/>
          </a:prstGeom>
        </p:spPr>
        <p:txBody>
          <a:bodyPr vert="horz" wrap="square" lIns="0" tIns="12700" rIns="0" bIns="0" rtlCol="0">
            <a:spAutoFit/>
          </a:bodyPr>
          <a:lstStyle/>
          <a:p>
            <a:pPr marL="12700" algn="r" rtl="1">
              <a:spcBef>
                <a:spcPts val="100"/>
              </a:spcBef>
            </a:pPr>
            <a:r>
              <a:rPr lang="fa-IR" sz="2800" b="1" dirty="0" smtClean="0">
                <a:solidFill>
                  <a:srgbClr val="FFFFFF"/>
                </a:solidFill>
                <a:latin typeface="IRZar" panose="02000506000000020002" pitchFamily="2" charset="-78"/>
                <a:cs typeface="IRZar" panose="02000506000000020002" pitchFamily="2" charset="-78"/>
              </a:rPr>
              <a:t>بررسی برابری کوواریانس ها</a:t>
            </a:r>
            <a:endParaRPr sz="2800" b="1" dirty="0">
              <a:latin typeface="IRZar" panose="02000506000000020002" pitchFamily="2" charset="-78"/>
              <a:cs typeface="IRZar" panose="02000506000000020002" pitchFamily="2" charset="-78"/>
            </a:endParaRPr>
          </a:p>
        </p:txBody>
      </p:sp>
      <p:sp>
        <p:nvSpPr>
          <p:cNvPr id="11" name="object 10"/>
          <p:cNvSpPr txBox="1"/>
          <p:nvPr/>
        </p:nvSpPr>
        <p:spPr>
          <a:xfrm>
            <a:off x="11029156" y="1612900"/>
            <a:ext cx="7200676" cy="1157368"/>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dirty="0">
                <a:latin typeface="IRNazanin" panose="02000506000000020002" pitchFamily="2" charset="-78"/>
                <a:cs typeface="IRNazanin" panose="02000506000000020002" pitchFamily="2" charset="-78"/>
              </a:rPr>
              <a:t>بررسی فرضیه برابری ماتریس‌های </a:t>
            </a:r>
            <a:r>
              <a:rPr lang="fa-IR" sz="2400" dirty="0" smtClean="0">
                <a:latin typeface="IRNazanin" panose="02000506000000020002" pitchFamily="2" charset="-78"/>
                <a:cs typeface="IRNazanin" panose="02000506000000020002" pitchFamily="2" charset="-78"/>
              </a:rPr>
              <a:t>کوواریانس</a:t>
            </a:r>
            <a:endParaRPr lang="en-US" sz="2400" dirty="0" smtClean="0">
              <a:latin typeface="IRNazanin" panose="02000506000000020002" pitchFamily="2" charset="-78"/>
              <a:cs typeface="IRNazanin" panose="02000506000000020002" pitchFamily="2" charset="-78"/>
            </a:endParaRPr>
          </a:p>
          <a:p>
            <a:pPr marL="12700" marR="5080" algn="just">
              <a:lnSpc>
                <a:spcPct val="104200"/>
              </a:lnSpc>
              <a:spcBef>
                <a:spcPts val="40"/>
              </a:spcBef>
            </a:pPr>
            <a:r>
              <a:rPr lang="en-US" sz="2400" dirty="0" smtClean="0">
                <a:latin typeface="IRNazanin" panose="02000506000000020002" pitchFamily="2" charset="-78"/>
                <a:cs typeface="IRNazanin" panose="02000506000000020002" pitchFamily="2" charset="-78"/>
              </a:rPr>
              <a:t>H</a:t>
            </a:r>
            <a:r>
              <a:rPr lang="en-US" sz="2400" baseline="-25000" dirty="0" smtClean="0">
                <a:latin typeface="IRNazanin" panose="02000506000000020002" pitchFamily="2" charset="-78"/>
                <a:cs typeface="IRNazanin" panose="02000506000000020002" pitchFamily="2" charset="-78"/>
              </a:rPr>
              <a:t>0</a:t>
            </a:r>
            <a:r>
              <a:rPr lang="en-US" sz="2400" dirty="0" smtClean="0">
                <a:latin typeface="IRNazanin" panose="02000506000000020002" pitchFamily="2" charset="-78"/>
                <a:cs typeface="IRNazanin" panose="02000506000000020002" pitchFamily="2" charset="-78"/>
              </a:rPr>
              <a:t> = S</a:t>
            </a:r>
            <a:r>
              <a:rPr lang="en-US" sz="2400" baseline="-25000" dirty="0" smtClean="0">
                <a:latin typeface="IRNazanin" panose="02000506000000020002" pitchFamily="2" charset="-78"/>
                <a:cs typeface="IRNazanin" panose="02000506000000020002" pitchFamily="2" charset="-78"/>
              </a:rPr>
              <a:t>A</a:t>
            </a:r>
            <a:r>
              <a:rPr lang="en-US" sz="2400" dirty="0" smtClean="0">
                <a:latin typeface="IRNazanin" panose="02000506000000020002" pitchFamily="2" charset="-78"/>
                <a:cs typeface="IRNazanin" panose="02000506000000020002" pitchFamily="2" charset="-78"/>
              </a:rPr>
              <a:t> = </a:t>
            </a:r>
            <a:r>
              <a:rPr lang="en-US" sz="2400" dirty="0">
                <a:latin typeface="IRNazanin" panose="02000506000000020002" pitchFamily="2" charset="-78"/>
                <a:cs typeface="IRNazanin" panose="02000506000000020002" pitchFamily="2" charset="-78"/>
              </a:rPr>
              <a:t>S</a:t>
            </a:r>
            <a:r>
              <a:rPr lang="en-US" sz="2400" baseline="-25000" dirty="0">
                <a:latin typeface="IRNazanin" panose="02000506000000020002" pitchFamily="2" charset="-78"/>
                <a:cs typeface="IRNazanin" panose="02000506000000020002" pitchFamily="2" charset="-78"/>
              </a:rPr>
              <a:t>C</a:t>
            </a:r>
            <a:r>
              <a:rPr lang="en-US" sz="2400" dirty="0" smtClean="0">
                <a:latin typeface="IRNazanin" panose="02000506000000020002" pitchFamily="2" charset="-78"/>
                <a:cs typeface="IRNazanin" panose="02000506000000020002" pitchFamily="2" charset="-78"/>
              </a:rPr>
              <a:t> </a:t>
            </a:r>
            <a:endParaRPr lang="fa-IR" sz="2400" dirty="0" smtClean="0">
              <a:latin typeface="IRNazanin" panose="02000506000000020002" pitchFamily="2" charset="-78"/>
              <a:cs typeface="IRNazanin" panose="02000506000000020002" pitchFamily="2" charset="-78"/>
            </a:endParaRPr>
          </a:p>
          <a:p>
            <a:pPr marL="12700" marR="5080" algn="just" rtl="1">
              <a:lnSpc>
                <a:spcPct val="104200"/>
              </a:lnSpc>
              <a:spcBef>
                <a:spcPts val="40"/>
              </a:spcBef>
            </a:pPr>
            <a:r>
              <a:rPr lang="fa-IR" sz="2400" b="1" dirty="0" smtClean="0">
                <a:latin typeface="IRNazanin" panose="02000506000000020002" pitchFamily="2" charset="-78"/>
                <a:cs typeface="IRNazanin" panose="02000506000000020002" pitchFamily="2" charset="-78"/>
              </a:rPr>
              <a:t>فرمول شماره 8:</a:t>
            </a:r>
            <a:r>
              <a:rPr lang="fa-IR" sz="2400" dirty="0" smtClean="0">
                <a:latin typeface="IRNazanin" panose="02000506000000020002" pitchFamily="2" charset="-78"/>
                <a:cs typeface="IRNazanin" panose="02000506000000020002" pitchFamily="2" charset="-78"/>
              </a:rPr>
              <a:t> ماتریس کوواریانس ادغام شده:</a:t>
            </a:r>
          </a:p>
        </p:txBody>
      </p:sp>
      <p:pic>
        <p:nvPicPr>
          <p:cNvPr id="13" name="Picture 12"/>
          <p:cNvPicPr>
            <a:picLocks noChangeAspect="1"/>
          </p:cNvPicPr>
          <p:nvPr/>
        </p:nvPicPr>
        <p:blipFill>
          <a:blip r:embed="rId2"/>
          <a:stretch>
            <a:fillRect/>
          </a:stretch>
        </p:blipFill>
        <p:spPr>
          <a:xfrm>
            <a:off x="11029156" y="2984500"/>
            <a:ext cx="2004804" cy="508833"/>
          </a:xfrm>
          <a:prstGeom prst="rect">
            <a:avLst/>
          </a:prstGeom>
        </p:spPr>
      </p:pic>
      <p:sp>
        <p:nvSpPr>
          <p:cNvPr id="14" name="object 10"/>
          <p:cNvSpPr txBox="1"/>
          <p:nvPr/>
        </p:nvSpPr>
        <p:spPr>
          <a:xfrm>
            <a:off x="11029156" y="3594100"/>
            <a:ext cx="7200676" cy="1925527"/>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b="1" dirty="0" smtClean="0">
                <a:latin typeface="IRNazanin" panose="02000506000000020002" pitchFamily="2" charset="-78"/>
                <a:cs typeface="IRNazanin" panose="02000506000000020002" pitchFamily="2" charset="-78"/>
              </a:rPr>
              <a:t>منطق فرمول</a:t>
            </a:r>
          </a:p>
          <a:p>
            <a:pPr marL="12700" marR="5080" algn="just" rtl="1">
              <a:lnSpc>
                <a:spcPct val="104200"/>
              </a:lnSpc>
              <a:spcBef>
                <a:spcPts val="40"/>
              </a:spcBef>
            </a:pPr>
            <a:r>
              <a:rPr lang="fa-IR" sz="2400" b="1" dirty="0" smtClean="0">
                <a:latin typeface="IRNazanin" panose="02000506000000020002" pitchFamily="2" charset="-78"/>
                <a:cs typeface="IRNazanin" panose="02000506000000020002" pitchFamily="2" charset="-78"/>
              </a:rPr>
              <a:t>اگر</a:t>
            </a:r>
            <a:r>
              <a:rPr lang="fa-IR" sz="2400" dirty="0" smtClean="0">
                <a:latin typeface="IRNazanin" panose="02000506000000020002" pitchFamily="2" charset="-78"/>
                <a:cs typeface="IRNazanin" panose="02000506000000020002" pitchFamily="2" charset="-78"/>
              </a:rPr>
              <a:t> دو ماتریس کوواریانس کاملاً برابر باشند (</a:t>
            </a:r>
            <a:r>
              <a:rPr lang="en-US" sz="2400" dirty="0">
                <a:latin typeface="IRNazanin" panose="02000506000000020002" pitchFamily="2" charset="-78"/>
                <a:cs typeface="IRNazanin" panose="02000506000000020002" pitchFamily="2" charset="-78"/>
              </a:rPr>
              <a:t>S</a:t>
            </a:r>
            <a:r>
              <a:rPr lang="en-US" sz="2400" baseline="-25000" dirty="0">
                <a:latin typeface="IRNazanin" panose="02000506000000020002" pitchFamily="2" charset="-78"/>
                <a:cs typeface="IRNazanin" panose="02000506000000020002" pitchFamily="2" charset="-78"/>
              </a:rPr>
              <a:t>A</a:t>
            </a:r>
            <a:r>
              <a:rPr lang="en-US" sz="2400" dirty="0">
                <a:latin typeface="IRNazanin" panose="02000506000000020002" pitchFamily="2" charset="-78"/>
                <a:cs typeface="IRNazanin" panose="02000506000000020002" pitchFamily="2" charset="-78"/>
              </a:rPr>
              <a:t> = S</a:t>
            </a:r>
            <a:r>
              <a:rPr lang="en-US" sz="2400" baseline="-25000" dirty="0">
                <a:latin typeface="IRNazanin" panose="02000506000000020002" pitchFamily="2" charset="-78"/>
                <a:cs typeface="IRNazanin" panose="02000506000000020002" pitchFamily="2" charset="-78"/>
              </a:rPr>
              <a:t>C</a:t>
            </a:r>
            <a:r>
              <a:rPr lang="en-US" sz="2400" dirty="0">
                <a:latin typeface="IRNazanin" panose="02000506000000020002" pitchFamily="2" charset="-78"/>
                <a:cs typeface="IRNazanin" panose="02000506000000020002" pitchFamily="2" charset="-78"/>
              </a:rPr>
              <a:t> </a:t>
            </a:r>
            <a:r>
              <a:rPr lang="fa-IR" sz="2400" dirty="0" smtClean="0">
                <a:latin typeface="IRNazanin" panose="02000506000000020002" pitchFamily="2" charset="-78"/>
                <a:cs typeface="IRNazanin" panose="02000506000000020002" pitchFamily="2" charset="-78"/>
              </a:rPr>
              <a:t>) حاصل فرمول بالا باید برابر با </a:t>
            </a:r>
            <a:r>
              <a:rPr lang="fa-IR" sz="2400" b="1" dirty="0" smtClean="0">
                <a:latin typeface="IRNazanin" panose="02000506000000020002" pitchFamily="2" charset="-78"/>
                <a:cs typeface="IRNazanin" panose="02000506000000020002" pitchFamily="2" charset="-78"/>
              </a:rPr>
              <a:t>ماتریس واحد (</a:t>
            </a:r>
            <a:r>
              <a:rPr lang="en-US" sz="2400" b="1" dirty="0" smtClean="0">
                <a:latin typeface="IRNazanin" panose="02000506000000020002" pitchFamily="2" charset="-78"/>
                <a:cs typeface="IRNazanin" panose="02000506000000020002" pitchFamily="2" charset="-78"/>
              </a:rPr>
              <a:t>I</a:t>
            </a:r>
            <a:r>
              <a:rPr lang="fa-IR" sz="2400" b="1" dirty="0" smtClean="0">
                <a:latin typeface="IRNazanin" panose="02000506000000020002" pitchFamily="2" charset="-78"/>
                <a:cs typeface="IRNazanin" panose="02000506000000020002" pitchFamily="2" charset="-78"/>
              </a:rPr>
              <a:t>) </a:t>
            </a:r>
            <a:r>
              <a:rPr lang="fa-IR" sz="2400" dirty="0" smtClean="0">
                <a:latin typeface="IRNazanin" panose="02000506000000020002" pitchFamily="2" charset="-78"/>
                <a:cs typeface="IRNazanin" panose="02000506000000020002" pitchFamily="2" charset="-78"/>
              </a:rPr>
              <a:t>باشد. </a:t>
            </a:r>
          </a:p>
          <a:p>
            <a:pPr marL="12700" marR="5080" algn="just" rtl="1">
              <a:lnSpc>
                <a:spcPct val="104200"/>
              </a:lnSpc>
              <a:spcBef>
                <a:spcPts val="40"/>
              </a:spcBef>
            </a:pPr>
            <a:r>
              <a:rPr lang="fa-IR" sz="2400" dirty="0" smtClean="0">
                <a:latin typeface="IRNazanin" panose="02000506000000020002" pitchFamily="2" charset="-78"/>
                <a:cs typeface="IRNazanin" panose="02000506000000020002" pitchFamily="2" charset="-78"/>
              </a:rPr>
              <a:t>هرچقدر خروجی از ماتریس واحد فاصله داشته باشد، نشان دهنده تغییر در ساختار کوواریانس داده ها پس از جایگذاری مقادیر گم شده استو</a:t>
            </a:r>
          </a:p>
        </p:txBody>
      </p:sp>
      <p:sp>
        <p:nvSpPr>
          <p:cNvPr id="15" name="object 3">
            <a:extLst>
              <a:ext uri="{FF2B5EF4-FFF2-40B4-BE49-F238E27FC236}">
                <a16:creationId xmlns:a16="http://schemas.microsoft.com/office/drawing/2014/main" id="{AFBBF8AE-0749-4883-8B9F-42B9767A18FE}"/>
              </a:ext>
            </a:extLst>
          </p:cNvPr>
          <p:cNvSpPr/>
          <p:nvPr/>
        </p:nvSpPr>
        <p:spPr>
          <a:xfrm rot="10800000">
            <a:off x="13848556" y="5956300"/>
            <a:ext cx="4780756" cy="828000"/>
          </a:xfrm>
          <a:custGeom>
            <a:avLst/>
            <a:gdLst/>
            <a:ahLst/>
            <a:cxnLst/>
            <a:rect l="l" t="t" r="r" b="b"/>
            <a:pathLst>
              <a:path w="2929255" h="437514">
                <a:moveTo>
                  <a:pt x="2710340" y="0"/>
                </a:moveTo>
                <a:lnTo>
                  <a:pt x="0" y="0"/>
                </a:lnTo>
                <a:lnTo>
                  <a:pt x="0" y="437154"/>
                </a:lnTo>
                <a:lnTo>
                  <a:pt x="2710340" y="437154"/>
                </a:lnTo>
                <a:lnTo>
                  <a:pt x="2760457" y="431381"/>
                </a:lnTo>
                <a:lnTo>
                  <a:pt x="2806464" y="414937"/>
                </a:lnTo>
                <a:lnTo>
                  <a:pt x="2847048" y="389135"/>
                </a:lnTo>
                <a:lnTo>
                  <a:pt x="2880897" y="355286"/>
                </a:lnTo>
                <a:lnTo>
                  <a:pt x="2906699" y="314702"/>
                </a:lnTo>
                <a:lnTo>
                  <a:pt x="2923143" y="268695"/>
                </a:lnTo>
                <a:lnTo>
                  <a:pt x="2928915" y="218577"/>
                </a:lnTo>
                <a:lnTo>
                  <a:pt x="2923143" y="168459"/>
                </a:lnTo>
                <a:lnTo>
                  <a:pt x="2906699" y="122452"/>
                </a:lnTo>
                <a:lnTo>
                  <a:pt x="2880897" y="81868"/>
                </a:lnTo>
                <a:lnTo>
                  <a:pt x="2847048" y="48019"/>
                </a:lnTo>
                <a:lnTo>
                  <a:pt x="2806464" y="22216"/>
                </a:lnTo>
                <a:lnTo>
                  <a:pt x="2760457" y="5772"/>
                </a:lnTo>
                <a:lnTo>
                  <a:pt x="2710340" y="0"/>
                </a:lnTo>
                <a:close/>
              </a:path>
            </a:pathLst>
          </a:custGeom>
          <a:solidFill>
            <a:srgbClr val="00A0F0"/>
          </a:solidFill>
        </p:spPr>
        <p:txBody>
          <a:bodyPr wrap="square" lIns="0" tIns="0" rIns="0" bIns="0" rtlCol="0"/>
          <a:lstStyle/>
          <a:p>
            <a:endParaRPr dirty="0"/>
          </a:p>
        </p:txBody>
      </p:sp>
      <p:sp>
        <p:nvSpPr>
          <p:cNvPr id="18" name="object 5"/>
          <p:cNvSpPr txBox="1"/>
          <p:nvPr/>
        </p:nvSpPr>
        <p:spPr>
          <a:xfrm>
            <a:off x="14305756" y="6121603"/>
            <a:ext cx="3924076" cy="443711"/>
          </a:xfrm>
          <a:prstGeom prst="rect">
            <a:avLst/>
          </a:prstGeom>
        </p:spPr>
        <p:txBody>
          <a:bodyPr vert="horz" wrap="square" lIns="0" tIns="12700" rIns="0" bIns="0" rtlCol="0">
            <a:spAutoFit/>
          </a:bodyPr>
          <a:lstStyle/>
          <a:p>
            <a:pPr marL="12700" algn="r" rtl="1">
              <a:spcBef>
                <a:spcPts val="100"/>
              </a:spcBef>
            </a:pPr>
            <a:r>
              <a:rPr lang="fa-IR" sz="2800" b="1" dirty="0" smtClean="0">
                <a:solidFill>
                  <a:srgbClr val="FFFFFF"/>
                </a:solidFill>
                <a:latin typeface="IRZar" panose="02000506000000020002" pitchFamily="2" charset="-78"/>
                <a:cs typeface="IRZar" panose="02000506000000020002" pitchFamily="2" charset="-78"/>
              </a:rPr>
              <a:t>اندازه گیری تفاوت در چولگی</a:t>
            </a:r>
            <a:endParaRPr sz="2800" b="1" dirty="0">
              <a:latin typeface="IRZar" panose="02000506000000020002" pitchFamily="2" charset="-78"/>
              <a:cs typeface="IRZar" panose="02000506000000020002" pitchFamily="2" charset="-78"/>
            </a:endParaRPr>
          </a:p>
        </p:txBody>
      </p:sp>
      <p:sp>
        <p:nvSpPr>
          <p:cNvPr id="19" name="object 10"/>
          <p:cNvSpPr txBox="1"/>
          <p:nvPr/>
        </p:nvSpPr>
        <p:spPr>
          <a:xfrm>
            <a:off x="11009312" y="7023100"/>
            <a:ext cx="7200676" cy="3461845"/>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b="1" dirty="0">
                <a:latin typeface="IRNazanin" panose="02000506000000020002" pitchFamily="2" charset="-78"/>
                <a:cs typeface="IRNazanin" panose="02000506000000020002" pitchFamily="2" charset="-78"/>
              </a:rPr>
              <a:t>فرضیه برابری </a:t>
            </a:r>
            <a:r>
              <a:rPr lang="fa-IR" sz="2400" dirty="0" smtClean="0">
                <a:latin typeface="IRNazanin" panose="02000506000000020002" pitchFamily="2" charset="-78"/>
                <a:cs typeface="IRNazanin" panose="02000506000000020002" pitchFamily="2" charset="-78"/>
              </a:rPr>
              <a:t>: فرض بر این است که توزیع داده های وجود و تکمیل شده باید یکسان باشد. </a:t>
            </a:r>
          </a:p>
          <a:p>
            <a:pPr marL="12700" marR="5080" algn="just">
              <a:lnSpc>
                <a:spcPct val="104200"/>
              </a:lnSpc>
              <a:spcBef>
                <a:spcPts val="40"/>
              </a:spcBef>
            </a:pPr>
            <a:r>
              <a:rPr lang="en-US" sz="2400" dirty="0" smtClean="0">
                <a:latin typeface="IRNazanin" panose="02000506000000020002" pitchFamily="2" charset="-78"/>
                <a:cs typeface="IRNazanin" panose="02000506000000020002" pitchFamily="2" charset="-78"/>
              </a:rPr>
              <a:t>H</a:t>
            </a:r>
            <a:r>
              <a:rPr lang="en-US" sz="2400" baseline="-25000" dirty="0" smtClean="0">
                <a:latin typeface="IRNazanin" panose="02000506000000020002" pitchFamily="2" charset="-78"/>
                <a:cs typeface="IRNazanin" panose="02000506000000020002" pitchFamily="2" charset="-78"/>
              </a:rPr>
              <a:t>0</a:t>
            </a:r>
            <a:r>
              <a:rPr lang="en-US" sz="2400" dirty="0" smtClean="0">
                <a:latin typeface="IRNazanin" panose="02000506000000020002" pitchFamily="2" charset="-78"/>
                <a:cs typeface="IRNazanin" panose="02000506000000020002" pitchFamily="2" charset="-78"/>
              </a:rPr>
              <a:t> </a:t>
            </a:r>
            <a:r>
              <a:rPr lang="en-US" sz="2400" dirty="0">
                <a:latin typeface="IRNazanin" panose="02000506000000020002" pitchFamily="2" charset="-78"/>
                <a:cs typeface="IRNazanin" panose="02000506000000020002" pitchFamily="2" charset="-78"/>
              </a:rPr>
              <a:t>= S</a:t>
            </a:r>
            <a:r>
              <a:rPr lang="en-US" sz="2400" baseline="-25000" dirty="0">
                <a:latin typeface="IRNazanin" panose="02000506000000020002" pitchFamily="2" charset="-78"/>
                <a:cs typeface="IRNazanin" panose="02000506000000020002" pitchFamily="2" charset="-78"/>
              </a:rPr>
              <a:t>A</a:t>
            </a:r>
            <a:r>
              <a:rPr lang="en-US" sz="2400" dirty="0">
                <a:latin typeface="IRNazanin" panose="02000506000000020002" pitchFamily="2" charset="-78"/>
                <a:cs typeface="IRNazanin" panose="02000506000000020002" pitchFamily="2" charset="-78"/>
              </a:rPr>
              <a:t> = S</a:t>
            </a:r>
            <a:r>
              <a:rPr lang="en-US" sz="2400" baseline="-25000" dirty="0">
                <a:latin typeface="IRNazanin" panose="02000506000000020002" pitchFamily="2" charset="-78"/>
                <a:cs typeface="IRNazanin" panose="02000506000000020002" pitchFamily="2" charset="-78"/>
              </a:rPr>
              <a:t>C</a:t>
            </a:r>
            <a:r>
              <a:rPr lang="en-US" sz="2400" dirty="0">
                <a:latin typeface="IRNazanin" panose="02000506000000020002" pitchFamily="2" charset="-78"/>
                <a:cs typeface="IRNazanin" panose="02000506000000020002" pitchFamily="2" charset="-78"/>
              </a:rPr>
              <a:t> </a:t>
            </a:r>
            <a:endParaRPr lang="fa-IR" sz="2400" dirty="0" smtClean="0">
              <a:latin typeface="IRNazanin" panose="02000506000000020002" pitchFamily="2" charset="-78"/>
              <a:cs typeface="IRNazanin" panose="02000506000000020002" pitchFamily="2" charset="-78"/>
            </a:endParaRPr>
          </a:p>
          <a:p>
            <a:pPr marL="12700" marR="5080" algn="just" rtl="1">
              <a:lnSpc>
                <a:spcPct val="104200"/>
              </a:lnSpc>
              <a:spcBef>
                <a:spcPts val="40"/>
              </a:spcBef>
            </a:pPr>
            <a:r>
              <a:rPr lang="fa-IR" sz="2400" dirty="0"/>
              <a:t>فرمول (۹</a:t>
            </a:r>
            <a:r>
              <a:rPr lang="fa-IR" sz="2400" dirty="0" smtClean="0"/>
              <a:t>):</a:t>
            </a:r>
          </a:p>
          <a:p>
            <a:pPr marL="12700" marR="5080" algn="just" rtl="1">
              <a:lnSpc>
                <a:spcPct val="104200"/>
              </a:lnSpc>
              <a:spcBef>
                <a:spcPts val="40"/>
              </a:spcBef>
            </a:pPr>
            <a:r>
              <a:rPr lang="fa-IR" sz="2400" dirty="0" smtClean="0">
                <a:latin typeface="IRNazanin" panose="02000506000000020002" pitchFamily="2" charset="-78"/>
                <a:cs typeface="IRNazanin" panose="02000506000000020002" pitchFamily="2" charset="-78"/>
              </a:rPr>
              <a:t>بردار تفاوت چولگی (</a:t>
            </a:r>
            <a:r>
              <a:rPr lang="en-US" sz="2400" dirty="0" smtClean="0">
                <a:latin typeface="IRNazanin" panose="02000506000000020002" pitchFamily="2" charset="-78"/>
                <a:cs typeface="IRNazanin" panose="02000506000000020002" pitchFamily="2" charset="-78"/>
              </a:rPr>
              <a:t>b</a:t>
            </a:r>
            <a:r>
              <a:rPr lang="fa-IR" sz="2400" dirty="0" smtClean="0">
                <a:latin typeface="IRNazanin" panose="02000506000000020002" pitchFamily="2" charset="-78"/>
                <a:cs typeface="IRNazanin" panose="02000506000000020002" pitchFamily="2" charset="-78"/>
              </a:rPr>
              <a:t>) به صورت ساده از تفاضل چولگی داده های موجود و تکمیل شده به دست می آید. </a:t>
            </a:r>
          </a:p>
          <a:p>
            <a:pPr marL="12700" marR="5080" algn="just">
              <a:lnSpc>
                <a:spcPct val="104200"/>
              </a:lnSpc>
              <a:spcBef>
                <a:spcPts val="40"/>
              </a:spcBef>
            </a:pPr>
            <a:r>
              <a:rPr lang="en-US" sz="2400" dirty="0" err="1" smtClean="0">
                <a:latin typeface="IRNazanin" panose="02000506000000020002" pitchFamily="2" charset="-78"/>
                <a:cs typeface="IRNazanin" panose="02000506000000020002" pitchFamily="2" charset="-78"/>
              </a:rPr>
              <a:t>b</a:t>
            </a:r>
            <a:r>
              <a:rPr lang="en-US" sz="2400" baseline="-25000" dirty="0" err="1" smtClean="0">
                <a:latin typeface="IRNazanin" panose="02000506000000020002" pitchFamily="2" charset="-78"/>
                <a:cs typeface="IRNazanin" panose="02000506000000020002" pitchFamily="2" charset="-78"/>
              </a:rPr>
              <a:t>A</a:t>
            </a:r>
            <a:r>
              <a:rPr lang="en-US" sz="2400" dirty="0" smtClean="0">
                <a:latin typeface="IRNazanin" panose="02000506000000020002" pitchFamily="2" charset="-78"/>
                <a:cs typeface="IRNazanin" panose="02000506000000020002" pitchFamily="2" charset="-78"/>
              </a:rPr>
              <a:t> - </a:t>
            </a:r>
            <a:r>
              <a:rPr lang="en-US" sz="2400" dirty="0" err="1" smtClean="0">
                <a:latin typeface="IRNazanin" panose="02000506000000020002" pitchFamily="2" charset="-78"/>
                <a:cs typeface="IRNazanin" panose="02000506000000020002" pitchFamily="2" charset="-78"/>
              </a:rPr>
              <a:t>b</a:t>
            </a:r>
            <a:r>
              <a:rPr lang="en-US" sz="2400" baseline="-25000" dirty="0" err="1">
                <a:latin typeface="IRNazanin" panose="02000506000000020002" pitchFamily="2" charset="-78"/>
                <a:cs typeface="IRNazanin" panose="02000506000000020002" pitchFamily="2" charset="-78"/>
              </a:rPr>
              <a:t>C</a:t>
            </a:r>
            <a:r>
              <a:rPr lang="en-US" sz="2400" dirty="0" smtClean="0">
                <a:latin typeface="IRNazanin" panose="02000506000000020002" pitchFamily="2" charset="-78"/>
                <a:cs typeface="IRNazanin" panose="02000506000000020002" pitchFamily="2" charset="-78"/>
              </a:rPr>
              <a:t> </a:t>
            </a:r>
          </a:p>
          <a:p>
            <a:pPr marL="12700" marR="5080" algn="just" rtl="1">
              <a:lnSpc>
                <a:spcPct val="104200"/>
              </a:lnSpc>
              <a:spcBef>
                <a:spcPts val="40"/>
              </a:spcBef>
            </a:pPr>
            <a:r>
              <a:rPr lang="fa-IR" sz="2400" dirty="0" smtClean="0">
                <a:latin typeface="IRNazanin" panose="02000506000000020002" pitchFamily="2" charset="-78"/>
                <a:cs typeface="IRNazanin" panose="02000506000000020002" pitchFamily="2" charset="-78"/>
              </a:rPr>
              <a:t>اگر این مقدار صفر باشد، یعنی چولگی حفظ شده.</a:t>
            </a:r>
            <a:endParaRPr lang="fa-IR" sz="2400" dirty="0">
              <a:latin typeface="IRNazanin" panose="02000506000000020002" pitchFamily="2" charset="-78"/>
              <a:cs typeface="IRNazanin" panose="02000506000000020002" pitchFamily="2" charset="-78"/>
            </a:endParaRPr>
          </a:p>
          <a:p>
            <a:pPr marL="12700" marR="5080" algn="just" rtl="1">
              <a:lnSpc>
                <a:spcPct val="104200"/>
              </a:lnSpc>
              <a:spcBef>
                <a:spcPts val="40"/>
              </a:spcBef>
            </a:pPr>
            <a:endParaRPr lang="fa-IR" sz="2400" dirty="0" smtClean="0">
              <a:latin typeface="IRNazanin" panose="02000506000000020002" pitchFamily="2" charset="-78"/>
              <a:cs typeface="IRNazanin" panose="02000506000000020002" pitchFamily="2" charset="-78"/>
            </a:endParaRPr>
          </a:p>
        </p:txBody>
      </p:sp>
      <p:sp>
        <p:nvSpPr>
          <p:cNvPr id="12" name="object 23"/>
          <p:cNvSpPr/>
          <p:nvPr/>
        </p:nvSpPr>
        <p:spPr>
          <a:xfrm rot="10800000">
            <a:off x="6228556" y="443644"/>
            <a:ext cx="3677094" cy="828000"/>
          </a:xfrm>
          <a:custGeom>
            <a:avLst/>
            <a:gdLst/>
            <a:ahLst/>
            <a:cxnLst/>
            <a:rect l="l" t="t" r="r" b="b"/>
            <a:pathLst>
              <a:path w="1909445" h="437514">
                <a:moveTo>
                  <a:pt x="1690241" y="0"/>
                </a:moveTo>
                <a:lnTo>
                  <a:pt x="0" y="0"/>
                </a:lnTo>
                <a:lnTo>
                  <a:pt x="0" y="437154"/>
                </a:lnTo>
                <a:lnTo>
                  <a:pt x="1690241" y="437154"/>
                </a:lnTo>
                <a:lnTo>
                  <a:pt x="1740359" y="431381"/>
                </a:lnTo>
                <a:lnTo>
                  <a:pt x="1786366" y="414937"/>
                </a:lnTo>
                <a:lnTo>
                  <a:pt x="1826950" y="389135"/>
                </a:lnTo>
                <a:lnTo>
                  <a:pt x="1860800" y="355285"/>
                </a:lnTo>
                <a:lnTo>
                  <a:pt x="1886602" y="314701"/>
                </a:lnTo>
                <a:lnTo>
                  <a:pt x="1903046" y="268694"/>
                </a:lnTo>
                <a:lnTo>
                  <a:pt x="1908818" y="218577"/>
                </a:lnTo>
                <a:lnTo>
                  <a:pt x="1903046" y="168459"/>
                </a:lnTo>
                <a:lnTo>
                  <a:pt x="1886602" y="122452"/>
                </a:lnTo>
                <a:lnTo>
                  <a:pt x="1860800" y="81868"/>
                </a:lnTo>
                <a:lnTo>
                  <a:pt x="1826950" y="48018"/>
                </a:lnTo>
                <a:lnTo>
                  <a:pt x="1786366" y="22216"/>
                </a:lnTo>
                <a:lnTo>
                  <a:pt x="1740359" y="5772"/>
                </a:lnTo>
                <a:lnTo>
                  <a:pt x="1690241" y="0"/>
                </a:lnTo>
                <a:close/>
              </a:path>
            </a:pathLst>
          </a:custGeom>
          <a:solidFill>
            <a:srgbClr val="FFA001"/>
          </a:solidFill>
        </p:spPr>
        <p:txBody>
          <a:bodyPr wrap="square" lIns="0" tIns="0" rIns="0" bIns="0" rtlCol="0"/>
          <a:lstStyle/>
          <a:p>
            <a:endParaRPr dirty="0"/>
          </a:p>
        </p:txBody>
      </p:sp>
      <p:sp>
        <p:nvSpPr>
          <p:cNvPr id="21" name="object 5"/>
          <p:cNvSpPr txBox="1"/>
          <p:nvPr/>
        </p:nvSpPr>
        <p:spPr>
          <a:xfrm>
            <a:off x="6838156" y="635789"/>
            <a:ext cx="2704876" cy="443710"/>
          </a:xfrm>
          <a:prstGeom prst="rect">
            <a:avLst/>
          </a:prstGeom>
        </p:spPr>
        <p:txBody>
          <a:bodyPr vert="horz" wrap="square" lIns="0" tIns="12700" rIns="0" bIns="0" rtlCol="0">
            <a:spAutoFit/>
          </a:bodyPr>
          <a:lstStyle/>
          <a:p>
            <a:pPr marL="12700" algn="r" rtl="1">
              <a:spcBef>
                <a:spcPts val="100"/>
              </a:spcBef>
            </a:pPr>
            <a:r>
              <a:rPr lang="fa-IR" sz="2800" b="1" dirty="0" smtClean="0">
                <a:solidFill>
                  <a:schemeClr val="bg1"/>
                </a:solidFill>
                <a:latin typeface="IRZar" panose="02000506000000020002" pitchFamily="2" charset="-78"/>
                <a:cs typeface="IRZar" panose="02000506000000020002" pitchFamily="2" charset="-78"/>
              </a:rPr>
              <a:t>هدف الگوریتم </a:t>
            </a:r>
            <a:r>
              <a:rPr lang="en-US" sz="2800" b="1" dirty="0" smtClean="0">
                <a:solidFill>
                  <a:schemeClr val="bg1"/>
                </a:solidFill>
                <a:latin typeface="IRZar" panose="02000506000000020002" pitchFamily="2" charset="-78"/>
                <a:cs typeface="IRZar" panose="02000506000000020002" pitchFamily="2" charset="-78"/>
              </a:rPr>
              <a:t>GA</a:t>
            </a:r>
            <a:endParaRPr sz="2800" b="1" dirty="0">
              <a:solidFill>
                <a:schemeClr val="bg1"/>
              </a:solidFill>
              <a:latin typeface="IRZar" panose="02000506000000020002" pitchFamily="2" charset="-78"/>
              <a:cs typeface="IRZar" panose="02000506000000020002" pitchFamily="2" charset="-78"/>
            </a:endParaRPr>
          </a:p>
        </p:txBody>
      </p:sp>
      <p:sp>
        <p:nvSpPr>
          <p:cNvPr id="22" name="object 10"/>
          <p:cNvSpPr txBox="1"/>
          <p:nvPr/>
        </p:nvSpPr>
        <p:spPr>
          <a:xfrm>
            <a:off x="818356" y="1612900"/>
            <a:ext cx="9010538" cy="2693686"/>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dirty="0" smtClean="0">
                <a:latin typeface="IRNazanin" panose="02000506000000020002" pitchFamily="2" charset="-78"/>
                <a:cs typeface="IRNazanin" panose="02000506000000020002" pitchFamily="2" charset="-78"/>
              </a:rPr>
              <a:t>ماتریس کامل شده </a:t>
            </a:r>
            <a:r>
              <a:rPr lang="en-US" sz="2400" dirty="0" smtClean="0">
                <a:latin typeface="IRNazanin" panose="02000506000000020002" pitchFamily="2" charset="-78"/>
                <a:cs typeface="IRNazanin" panose="02000506000000020002" pitchFamily="2" charset="-78"/>
              </a:rPr>
              <a:t>X</a:t>
            </a:r>
            <a:r>
              <a:rPr lang="en-US" sz="2400" baseline="-25000" dirty="0">
                <a:latin typeface="IRNazanin" panose="02000506000000020002" pitchFamily="2" charset="-78"/>
                <a:cs typeface="IRNazanin" panose="02000506000000020002" pitchFamily="2" charset="-78"/>
              </a:rPr>
              <a:t>C</a:t>
            </a:r>
            <a:r>
              <a:rPr lang="fa-IR" sz="2400" dirty="0" smtClean="0">
                <a:latin typeface="IRNazanin" panose="02000506000000020002" pitchFamily="2" charset="-78"/>
                <a:cs typeface="IRNazanin" panose="02000506000000020002" pitchFamily="2" charset="-78"/>
              </a:rPr>
              <a:t>  از نظر آماری باید تا حد ممکن شبیه ماتریس اولیه </a:t>
            </a:r>
            <a:r>
              <a:rPr lang="en-US" sz="2400" dirty="0" smtClean="0">
                <a:latin typeface="IRNazanin" panose="02000506000000020002" pitchFamily="2" charset="-78"/>
                <a:cs typeface="IRNazanin" panose="02000506000000020002" pitchFamily="2" charset="-78"/>
              </a:rPr>
              <a:t>X</a:t>
            </a:r>
            <a:r>
              <a:rPr lang="en-US" sz="2400" baseline="-25000" dirty="0" smtClean="0">
                <a:latin typeface="IRNazanin" panose="02000506000000020002" pitchFamily="2" charset="-78"/>
                <a:cs typeface="IRNazanin" panose="02000506000000020002" pitchFamily="2" charset="-78"/>
              </a:rPr>
              <a:t>A</a:t>
            </a:r>
            <a:r>
              <a:rPr lang="fa-IR" sz="2400" dirty="0" smtClean="0">
                <a:latin typeface="IRNazanin" panose="02000506000000020002" pitchFamily="2" charset="-78"/>
                <a:cs typeface="IRNazanin" panose="02000506000000020002" pitchFamily="2" charset="-78"/>
              </a:rPr>
              <a:t> باشد.</a:t>
            </a:r>
          </a:p>
          <a:p>
            <a:pPr marL="12700" marR="5080" algn="just" rtl="1">
              <a:lnSpc>
                <a:spcPct val="104200"/>
              </a:lnSpc>
              <a:spcBef>
                <a:spcPts val="40"/>
              </a:spcBef>
            </a:pPr>
            <a:r>
              <a:rPr lang="fa-IR" sz="2400" dirty="0" smtClean="0">
                <a:latin typeface="IRNazanin" panose="02000506000000020002" pitchFamily="2" charset="-78"/>
                <a:cs typeface="IRNazanin" panose="02000506000000020002" pitchFamily="2" charset="-78"/>
              </a:rPr>
              <a:t>در سطح آماری سه هدف زیر باید کمینه شوند. (مسئله چند هدفه):</a:t>
            </a:r>
          </a:p>
          <a:p>
            <a:pPr marL="12700" marR="5080" algn="just" rtl="1">
              <a:lnSpc>
                <a:spcPct val="104200"/>
              </a:lnSpc>
              <a:spcBef>
                <a:spcPts val="40"/>
              </a:spcBef>
            </a:pPr>
            <a:endParaRPr lang="fa-IR" sz="2400" dirty="0" smtClean="0">
              <a:latin typeface="IRNazanin" panose="02000506000000020002" pitchFamily="2" charset="-78"/>
              <a:cs typeface="IRNazanin" panose="02000506000000020002" pitchFamily="2" charset="-78"/>
            </a:endParaRPr>
          </a:p>
          <a:p>
            <a:pPr marL="812800" marR="5080" lvl="1" indent="-342900" algn="just" rtl="1">
              <a:lnSpc>
                <a:spcPct val="104200"/>
              </a:lnSpc>
              <a:spcBef>
                <a:spcPts val="40"/>
              </a:spcBef>
              <a:buFont typeface="Arial" panose="020B0604020202020204" pitchFamily="34" charset="0"/>
              <a:buChar char="•"/>
            </a:pPr>
            <a:r>
              <a:rPr lang="fa-IR" sz="2400" b="1" dirty="0" smtClean="0">
                <a:latin typeface="IRNazanin" panose="02000506000000020002" pitchFamily="2" charset="-78"/>
                <a:cs typeface="IRNazanin" panose="02000506000000020002" pitchFamily="2" charset="-78"/>
              </a:rPr>
              <a:t>میانگین ها</a:t>
            </a:r>
          </a:p>
          <a:p>
            <a:pPr marL="812800" marR="5080" lvl="1" indent="-342900" algn="just" rtl="1">
              <a:lnSpc>
                <a:spcPct val="104200"/>
              </a:lnSpc>
              <a:spcBef>
                <a:spcPts val="40"/>
              </a:spcBef>
              <a:buFont typeface="Arial" panose="020B0604020202020204" pitchFamily="34" charset="0"/>
              <a:buChar char="•"/>
            </a:pPr>
            <a:r>
              <a:rPr lang="fa-IR" sz="2400" b="1" dirty="0" smtClean="0">
                <a:latin typeface="IRNazanin" panose="02000506000000020002" pitchFamily="2" charset="-78"/>
                <a:cs typeface="IRNazanin" panose="02000506000000020002" pitchFamily="2" charset="-78"/>
              </a:rPr>
              <a:t>کواریانس ها</a:t>
            </a:r>
          </a:p>
          <a:p>
            <a:pPr marL="812800" marR="5080" lvl="1" indent="-342900" algn="just" rtl="1">
              <a:lnSpc>
                <a:spcPct val="104200"/>
              </a:lnSpc>
              <a:spcBef>
                <a:spcPts val="40"/>
              </a:spcBef>
              <a:buFont typeface="Arial" panose="020B0604020202020204" pitchFamily="34" charset="0"/>
              <a:buChar char="•"/>
            </a:pPr>
            <a:r>
              <a:rPr lang="fa-IR" sz="2400" b="1" dirty="0" smtClean="0">
                <a:latin typeface="IRNazanin" panose="02000506000000020002" pitchFamily="2" charset="-78"/>
                <a:cs typeface="IRNazanin" panose="02000506000000020002" pitchFamily="2" charset="-78"/>
              </a:rPr>
              <a:t>چولگی ها</a:t>
            </a:r>
          </a:p>
          <a:p>
            <a:pPr marL="12700" marR="5080" algn="just" rtl="1">
              <a:lnSpc>
                <a:spcPct val="104200"/>
              </a:lnSpc>
              <a:spcBef>
                <a:spcPts val="40"/>
              </a:spcBef>
            </a:pPr>
            <a:endParaRPr lang="fa-IR" sz="2400" dirty="0" smtClean="0">
              <a:latin typeface="IRNazanin" panose="02000506000000020002" pitchFamily="2" charset="-78"/>
              <a:cs typeface="IRNazanin" panose="02000506000000020002" pitchFamily="2" charset="-78"/>
            </a:endParaRPr>
          </a:p>
        </p:txBody>
      </p:sp>
      <p:sp>
        <p:nvSpPr>
          <p:cNvPr id="23" name="object 10"/>
          <p:cNvSpPr txBox="1"/>
          <p:nvPr/>
        </p:nvSpPr>
        <p:spPr>
          <a:xfrm>
            <a:off x="818356" y="4335573"/>
            <a:ext cx="9005934" cy="1925527"/>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dirty="0" smtClean="0">
                <a:latin typeface="IRNazanin" panose="02000506000000020002" pitchFamily="2" charset="-78"/>
                <a:cs typeface="IRNazanin" panose="02000506000000020002" pitchFamily="2" charset="-78"/>
              </a:rPr>
              <a:t>تعریف سه هدف الگوریتم </a:t>
            </a:r>
            <a:r>
              <a:rPr lang="en-US" sz="2400" dirty="0" smtClean="0">
                <a:latin typeface="IRNazanin" panose="02000506000000020002" pitchFamily="2" charset="-78"/>
                <a:cs typeface="IRNazanin" panose="02000506000000020002" pitchFamily="2" charset="-78"/>
              </a:rPr>
              <a:t>GA</a:t>
            </a:r>
            <a:r>
              <a:rPr lang="fa-IR" sz="2400" dirty="0" smtClean="0">
                <a:latin typeface="IRNazanin" panose="02000506000000020002" pitchFamily="2" charset="-78"/>
                <a:cs typeface="IRNazanin" panose="02000506000000020002" pitchFamily="2" charset="-78"/>
              </a:rPr>
              <a:t> جهت تبدیل به مقیاس یکسان</a:t>
            </a:r>
          </a:p>
          <a:p>
            <a:pPr marL="12700" marR="5080" algn="just" rtl="1">
              <a:lnSpc>
                <a:spcPct val="104200"/>
              </a:lnSpc>
              <a:spcBef>
                <a:spcPts val="40"/>
              </a:spcBef>
            </a:pPr>
            <a:endParaRPr lang="fa-IR" sz="2400" dirty="0" smtClean="0">
              <a:latin typeface="IRNazanin" panose="02000506000000020002" pitchFamily="2" charset="-78"/>
              <a:cs typeface="IRNazanin" panose="02000506000000020002" pitchFamily="2" charset="-78"/>
            </a:endParaRPr>
          </a:p>
          <a:p>
            <a:pPr marL="12700" marR="5080" algn="just" rtl="1">
              <a:lnSpc>
                <a:spcPct val="104200"/>
              </a:lnSpc>
              <a:spcBef>
                <a:spcPts val="40"/>
              </a:spcBef>
            </a:pPr>
            <a:r>
              <a:rPr lang="fa-IR" sz="2400" b="1" dirty="0" smtClean="0">
                <a:latin typeface="IRNazanin" panose="02000506000000020002" pitchFamily="2" charset="-78"/>
                <a:cs typeface="IRNazanin" panose="02000506000000020002" pitchFamily="2" charset="-78"/>
              </a:rPr>
              <a:t>هدف1) شباهت میانگین ها</a:t>
            </a:r>
          </a:p>
          <a:p>
            <a:pPr marL="12700" marR="5080" algn="just" rtl="1">
              <a:lnSpc>
                <a:spcPct val="104200"/>
              </a:lnSpc>
              <a:spcBef>
                <a:spcPts val="40"/>
              </a:spcBef>
            </a:pPr>
            <a:r>
              <a:rPr lang="fa-IR" sz="2400" dirty="0" smtClean="0">
                <a:latin typeface="IRNazanin" panose="02000506000000020002" pitchFamily="2" charset="-78"/>
                <a:cs typeface="IRNazanin" panose="02000506000000020002" pitchFamily="2" charset="-78"/>
              </a:rPr>
              <a:t>یعنی فاصله مینکوفسکی بین </a:t>
            </a:r>
            <a:r>
              <a:rPr lang="fa-IR" sz="2400" b="1" dirty="0" smtClean="0">
                <a:latin typeface="IRNazanin" panose="02000506000000020002" pitchFamily="2" charset="-78"/>
                <a:cs typeface="IRNazanin" panose="02000506000000020002" pitchFamily="2" charset="-78"/>
              </a:rPr>
              <a:t>بردار میانگین های نسبی – </a:t>
            </a:r>
            <a:r>
              <a:rPr lang="fa-IR" sz="2400" dirty="0" smtClean="0">
                <a:latin typeface="IRNazanin" panose="02000506000000020002" pitchFamily="2" charset="-78"/>
                <a:cs typeface="IRNazanin" panose="02000506000000020002" pitchFamily="2" charset="-78"/>
              </a:rPr>
              <a:t>داده های واقعی و داده های کامل شده کمینه شود.</a:t>
            </a:r>
          </a:p>
        </p:txBody>
      </p:sp>
      <p:pic>
        <p:nvPicPr>
          <p:cNvPr id="3" name="Picture 2"/>
          <p:cNvPicPr>
            <a:picLocks noChangeAspect="1"/>
          </p:cNvPicPr>
          <p:nvPr/>
        </p:nvPicPr>
        <p:blipFill>
          <a:blip r:embed="rId3"/>
          <a:stretch>
            <a:fillRect/>
          </a:stretch>
        </p:blipFill>
        <p:spPr>
          <a:xfrm>
            <a:off x="307736" y="2480183"/>
            <a:ext cx="4320620" cy="1574684"/>
          </a:xfrm>
          <a:prstGeom prst="rect">
            <a:avLst/>
          </a:prstGeom>
        </p:spPr>
      </p:pic>
      <p:pic>
        <p:nvPicPr>
          <p:cNvPr id="4" name="Picture 3"/>
          <p:cNvPicPr>
            <a:picLocks noChangeAspect="1"/>
          </p:cNvPicPr>
          <p:nvPr/>
        </p:nvPicPr>
        <p:blipFill>
          <a:blip r:embed="rId4"/>
          <a:stretch>
            <a:fillRect/>
          </a:stretch>
        </p:blipFill>
        <p:spPr>
          <a:xfrm>
            <a:off x="307736" y="6604582"/>
            <a:ext cx="6541056" cy="981159"/>
          </a:xfrm>
          <a:prstGeom prst="rect">
            <a:avLst/>
          </a:prstGeom>
        </p:spPr>
      </p:pic>
      <p:sp>
        <p:nvSpPr>
          <p:cNvPr id="24" name="object 10"/>
          <p:cNvSpPr txBox="1"/>
          <p:nvPr/>
        </p:nvSpPr>
        <p:spPr>
          <a:xfrm>
            <a:off x="2570956" y="7615252"/>
            <a:ext cx="7200676" cy="1541448"/>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b="1" dirty="0" smtClean="0">
                <a:latin typeface="IRNazanin" panose="02000506000000020002" pitchFamily="2" charset="-78"/>
                <a:cs typeface="IRNazanin" panose="02000506000000020002" pitchFamily="2" charset="-78"/>
              </a:rPr>
              <a:t>هدف2) شباهت کواریانس ها</a:t>
            </a:r>
          </a:p>
          <a:p>
            <a:pPr marL="12700" marR="5080" algn="just" rtl="1">
              <a:lnSpc>
                <a:spcPct val="104200"/>
              </a:lnSpc>
              <a:spcBef>
                <a:spcPts val="40"/>
              </a:spcBef>
            </a:pPr>
            <a:r>
              <a:rPr lang="en-US" sz="2400" dirty="0" smtClean="0">
                <a:latin typeface="IRNazanin" panose="02000506000000020002" pitchFamily="2" charset="-78"/>
                <a:cs typeface="IRNazanin" panose="02000506000000020002" pitchFamily="2" charset="-78"/>
              </a:rPr>
              <a:t>I</a:t>
            </a:r>
            <a:r>
              <a:rPr lang="fa-IR" sz="2400" dirty="0" smtClean="0">
                <a:latin typeface="IRNazanin" panose="02000506000000020002" pitchFamily="2" charset="-78"/>
                <a:cs typeface="IRNazanin" panose="02000506000000020002" pitchFamily="2" charset="-78"/>
              </a:rPr>
              <a:t> ماتریس همانی است.</a:t>
            </a:r>
          </a:p>
          <a:p>
            <a:pPr marL="12700" marR="5080" algn="just" rtl="1">
              <a:lnSpc>
                <a:spcPct val="104200"/>
              </a:lnSpc>
              <a:spcBef>
                <a:spcPts val="40"/>
              </a:spcBef>
            </a:pPr>
            <a:r>
              <a:rPr lang="fa-IR" sz="2400" dirty="0">
                <a:latin typeface="IRNazanin" panose="02000506000000020002" pitchFamily="2" charset="-78"/>
                <a:cs typeface="IRNazanin" panose="02000506000000020002" pitchFamily="2" charset="-78"/>
              </a:rPr>
              <a:t>یعنی کوواریانس نسبی دادهٔ کامل‌شده تا حد ممکن به همانی نزدیک </a:t>
            </a:r>
            <a:r>
              <a:rPr lang="fa-IR" sz="2400" dirty="0" smtClean="0">
                <a:latin typeface="IRNazanin" panose="02000506000000020002" pitchFamily="2" charset="-78"/>
                <a:cs typeface="IRNazanin" panose="02000506000000020002" pitchFamily="2" charset="-78"/>
              </a:rPr>
              <a:t>باشد</a:t>
            </a:r>
            <a:endParaRPr lang="en-US" sz="2400" dirty="0" smtClean="0">
              <a:latin typeface="IRNazanin" panose="02000506000000020002" pitchFamily="2" charset="-78"/>
              <a:cs typeface="IRNazanin" panose="02000506000000020002" pitchFamily="2" charset="-78"/>
            </a:endParaRPr>
          </a:p>
          <a:p>
            <a:pPr marL="12700" marR="5080" algn="just" rtl="1">
              <a:lnSpc>
                <a:spcPct val="104200"/>
              </a:lnSpc>
              <a:spcBef>
                <a:spcPts val="40"/>
              </a:spcBef>
            </a:pPr>
            <a:r>
              <a:rPr lang="fa-IR" sz="2400" b="1" dirty="0">
                <a:latin typeface="IRNazanin" panose="02000506000000020002" pitchFamily="2" charset="-78"/>
                <a:cs typeface="IRNazanin" panose="02000506000000020002" pitchFamily="2" charset="-78"/>
              </a:rPr>
              <a:t>این یعنی ساختار همبستگی حفظ شود.</a:t>
            </a:r>
            <a:endParaRPr lang="fa-IR" sz="2400" b="1" dirty="0" smtClean="0">
              <a:latin typeface="IRNazanin" panose="02000506000000020002" pitchFamily="2" charset="-78"/>
              <a:cs typeface="IRNazanin" panose="02000506000000020002" pitchFamily="2" charset="-78"/>
            </a:endParaRPr>
          </a:p>
        </p:txBody>
      </p:sp>
      <p:pic>
        <p:nvPicPr>
          <p:cNvPr id="6" name="Picture 5"/>
          <p:cNvPicPr>
            <a:picLocks noChangeAspect="1"/>
          </p:cNvPicPr>
          <p:nvPr/>
        </p:nvPicPr>
        <p:blipFill>
          <a:blip r:embed="rId5"/>
          <a:stretch>
            <a:fillRect/>
          </a:stretch>
        </p:blipFill>
        <p:spPr>
          <a:xfrm>
            <a:off x="818356" y="9254486"/>
            <a:ext cx="5415908" cy="93818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wipe(down)">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ipe(down)">
                                      <p:cBhvr>
                                        <p:cTn id="17" dur="5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arn(inVertical)">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fade">
                                      <p:cBhvr>
                                        <p:cTn id="27" dur="1000"/>
                                        <p:tgtEl>
                                          <p:spTgt spid="22"/>
                                        </p:tgtEl>
                                      </p:cBhvr>
                                    </p:animEffect>
                                    <p:anim calcmode="lin" valueType="num">
                                      <p:cBhvr>
                                        <p:cTn id="28" dur="1000" fill="hold"/>
                                        <p:tgtEl>
                                          <p:spTgt spid="22"/>
                                        </p:tgtEl>
                                        <p:attrNameLst>
                                          <p:attrName>ppt_x</p:attrName>
                                        </p:attrNameLst>
                                      </p:cBhvr>
                                      <p:tavLst>
                                        <p:tav tm="0">
                                          <p:val>
                                            <p:strVal val="#ppt_x"/>
                                          </p:val>
                                        </p:tav>
                                        <p:tav tm="100000">
                                          <p:val>
                                            <p:strVal val="#ppt_x"/>
                                          </p:val>
                                        </p:tav>
                                      </p:tavLst>
                                    </p:anim>
                                    <p:anim calcmode="lin" valueType="num">
                                      <p:cBhvr>
                                        <p:cTn id="29" dur="1000" fill="hold"/>
                                        <p:tgtEl>
                                          <p:spTgt spid="22"/>
                                        </p:tgtEl>
                                        <p:attrNameLst>
                                          <p:attrName>ppt_y</p:attrName>
                                        </p:attrNameLst>
                                      </p:cBhvr>
                                      <p:tavLst>
                                        <p:tav tm="0">
                                          <p:val>
                                            <p:strVal val="#ppt_y+.1"/>
                                          </p:val>
                                        </p:tav>
                                        <p:tav tm="100000">
                                          <p:val>
                                            <p:strVal val="#ppt_y"/>
                                          </p:val>
                                        </p:tav>
                                      </p:tavLst>
                                    </p:anim>
                                  </p:childTnLst>
                                </p:cTn>
                              </p:par>
                              <p:par>
                                <p:cTn id="30" presetID="16" presetClass="entr" presetSubtype="21" fill="hold" nodeType="with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barn(inVertical)">
                                      <p:cBhvr>
                                        <p:cTn id="32" dur="500"/>
                                        <p:tgtEl>
                                          <p:spTgt spid="3"/>
                                        </p:tgtEl>
                                      </p:cBhvr>
                                    </p:animEffect>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grpId="0" nodeType="clickEffect">
                                  <p:stCondLst>
                                    <p:cond delay="0"/>
                                  </p:stCondLst>
                                  <p:childTnLst>
                                    <p:set>
                                      <p:cBhvr>
                                        <p:cTn id="36" dur="1" fill="hold">
                                          <p:stCondLst>
                                            <p:cond delay="0"/>
                                          </p:stCondLst>
                                        </p:cTn>
                                        <p:tgtEl>
                                          <p:spTgt spid="23"/>
                                        </p:tgtEl>
                                        <p:attrNameLst>
                                          <p:attrName>style.visibility</p:attrName>
                                        </p:attrNameLst>
                                      </p:cBhvr>
                                      <p:to>
                                        <p:strVal val="visible"/>
                                      </p:to>
                                    </p:set>
                                    <p:animEffect transition="in" filter="fade">
                                      <p:cBhvr>
                                        <p:cTn id="37" dur="1000"/>
                                        <p:tgtEl>
                                          <p:spTgt spid="23"/>
                                        </p:tgtEl>
                                      </p:cBhvr>
                                    </p:animEffect>
                                    <p:anim calcmode="lin" valueType="num">
                                      <p:cBhvr>
                                        <p:cTn id="38" dur="1000" fill="hold"/>
                                        <p:tgtEl>
                                          <p:spTgt spid="23"/>
                                        </p:tgtEl>
                                        <p:attrNameLst>
                                          <p:attrName>ppt_x</p:attrName>
                                        </p:attrNameLst>
                                      </p:cBhvr>
                                      <p:tavLst>
                                        <p:tav tm="0">
                                          <p:val>
                                            <p:strVal val="#ppt_x"/>
                                          </p:val>
                                        </p:tav>
                                        <p:tav tm="100000">
                                          <p:val>
                                            <p:strVal val="#ppt_x"/>
                                          </p:val>
                                        </p:tav>
                                      </p:tavLst>
                                    </p:anim>
                                    <p:anim calcmode="lin" valueType="num">
                                      <p:cBhvr>
                                        <p:cTn id="39" dur="1000" fill="hold"/>
                                        <p:tgtEl>
                                          <p:spTgt spid="23"/>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fade">
                                      <p:cBhvr>
                                        <p:cTn id="42" dur="1000"/>
                                        <p:tgtEl>
                                          <p:spTgt spid="4"/>
                                        </p:tgtEl>
                                      </p:cBhvr>
                                    </p:animEffect>
                                    <p:anim calcmode="lin" valueType="num">
                                      <p:cBhvr>
                                        <p:cTn id="43" dur="1000" fill="hold"/>
                                        <p:tgtEl>
                                          <p:spTgt spid="4"/>
                                        </p:tgtEl>
                                        <p:attrNameLst>
                                          <p:attrName>ppt_x</p:attrName>
                                        </p:attrNameLst>
                                      </p:cBhvr>
                                      <p:tavLst>
                                        <p:tav tm="0">
                                          <p:val>
                                            <p:strVal val="#ppt_x"/>
                                          </p:val>
                                        </p:tav>
                                        <p:tav tm="100000">
                                          <p:val>
                                            <p:strVal val="#ppt_x"/>
                                          </p:val>
                                        </p:tav>
                                      </p:tavLst>
                                    </p:anim>
                                    <p:anim calcmode="lin" valueType="num">
                                      <p:cBhvr>
                                        <p:cTn id="4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4"/>
                                        </p:tgtEl>
                                        <p:attrNameLst>
                                          <p:attrName>style.visibility</p:attrName>
                                        </p:attrNameLst>
                                      </p:cBhvr>
                                      <p:to>
                                        <p:strVal val="visible"/>
                                      </p:to>
                                    </p:set>
                                    <p:anim calcmode="lin" valueType="num">
                                      <p:cBhvr additive="base">
                                        <p:cTn id="49" dur="500" fill="hold"/>
                                        <p:tgtEl>
                                          <p:spTgt spid="24"/>
                                        </p:tgtEl>
                                        <p:attrNameLst>
                                          <p:attrName>ppt_x</p:attrName>
                                        </p:attrNameLst>
                                      </p:cBhvr>
                                      <p:tavLst>
                                        <p:tav tm="0">
                                          <p:val>
                                            <p:strVal val="#ppt_x"/>
                                          </p:val>
                                        </p:tav>
                                        <p:tav tm="100000">
                                          <p:val>
                                            <p:strVal val="#ppt_x"/>
                                          </p:val>
                                        </p:tav>
                                      </p:tavLst>
                                    </p:anim>
                                    <p:anim calcmode="lin" valueType="num">
                                      <p:cBhvr additive="base">
                                        <p:cTn id="50" dur="500" fill="hold"/>
                                        <p:tgtEl>
                                          <p:spTgt spid="24"/>
                                        </p:tgtEl>
                                        <p:attrNameLst>
                                          <p:attrName>ppt_y</p:attrName>
                                        </p:attrNameLst>
                                      </p:cBhvr>
                                      <p:tavLst>
                                        <p:tav tm="0">
                                          <p:val>
                                            <p:strVal val="1+#ppt_h/2"/>
                                          </p:val>
                                        </p:tav>
                                        <p:tav tm="100000">
                                          <p:val>
                                            <p:strVal val="#ppt_y"/>
                                          </p:val>
                                        </p:tav>
                                      </p:tavLst>
                                    </p:anim>
                                  </p:childTnLst>
                                </p:cTn>
                              </p:par>
                              <p:par>
                                <p:cTn id="51" presetID="22" presetClass="entr" presetSubtype="4" fill="hold" nodeType="withEffect">
                                  <p:stCondLst>
                                    <p:cond delay="0"/>
                                  </p:stCondLst>
                                  <p:childTnLst>
                                    <p:set>
                                      <p:cBhvr>
                                        <p:cTn id="52" dur="1" fill="hold">
                                          <p:stCondLst>
                                            <p:cond delay="0"/>
                                          </p:stCondLst>
                                        </p:cTn>
                                        <p:tgtEl>
                                          <p:spTgt spid="6"/>
                                        </p:tgtEl>
                                        <p:attrNameLst>
                                          <p:attrName>style.visibility</p:attrName>
                                        </p:attrNameLst>
                                      </p:cBhvr>
                                      <p:to>
                                        <p:strVal val="visible"/>
                                      </p:to>
                                    </p:set>
                                    <p:animEffect transition="in" filter="wipe(down)">
                                      <p:cBhvr>
                                        <p:cTn id="5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animBg="1"/>
      <p:bldP spid="19" grpId="0"/>
      <p:bldP spid="12" grpId="0" animBg="1"/>
      <p:bldP spid="22" grpId="0"/>
      <p:bldP spid="23" grpId="0"/>
      <p:bldP spid="24"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object 10"/>
          <p:cNvSpPr txBox="1"/>
          <p:nvPr/>
        </p:nvSpPr>
        <p:spPr>
          <a:xfrm>
            <a:off x="11257756" y="469900"/>
            <a:ext cx="7200676" cy="1157368"/>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b="1" dirty="0" smtClean="0">
                <a:latin typeface="IRNazanin" panose="02000506000000020002" pitchFamily="2" charset="-78"/>
                <a:cs typeface="IRNazanin" panose="02000506000000020002" pitchFamily="2" charset="-78"/>
              </a:rPr>
              <a:t>هدف</a:t>
            </a:r>
            <a:r>
              <a:rPr lang="en-US" sz="2400" b="1" dirty="0" smtClean="0">
                <a:latin typeface="IRNazanin" panose="02000506000000020002" pitchFamily="2" charset="-78"/>
                <a:cs typeface="IRNazanin" panose="02000506000000020002" pitchFamily="2" charset="-78"/>
              </a:rPr>
              <a:t>3</a:t>
            </a:r>
            <a:r>
              <a:rPr lang="fa-IR" sz="2400" b="1" dirty="0" smtClean="0">
                <a:latin typeface="IRNazanin" panose="02000506000000020002" pitchFamily="2" charset="-78"/>
                <a:cs typeface="IRNazanin" panose="02000506000000020002" pitchFamily="2" charset="-78"/>
              </a:rPr>
              <a:t>) شباهت چولگی ها</a:t>
            </a:r>
          </a:p>
          <a:p>
            <a:pPr marL="12700" marR="5080" algn="just" rtl="1">
              <a:lnSpc>
                <a:spcPct val="104200"/>
              </a:lnSpc>
              <a:spcBef>
                <a:spcPts val="40"/>
              </a:spcBef>
            </a:pPr>
            <a:r>
              <a:rPr lang="fa-IR" sz="2400" dirty="0">
                <a:latin typeface="IRNazanin" panose="02000506000000020002" pitchFamily="2" charset="-78"/>
                <a:cs typeface="IRNazanin" panose="02000506000000020002" pitchFamily="2" charset="-78"/>
              </a:rPr>
              <a:t>تفاوت چولگی متغیرها کم </a:t>
            </a:r>
            <a:r>
              <a:rPr lang="fa-IR" sz="2400" dirty="0" smtClean="0">
                <a:latin typeface="IRNazanin" panose="02000506000000020002" pitchFamily="2" charset="-78"/>
                <a:cs typeface="IRNazanin" panose="02000506000000020002" pitchFamily="2" charset="-78"/>
              </a:rPr>
              <a:t>شود</a:t>
            </a:r>
          </a:p>
          <a:p>
            <a:pPr marL="12700" marR="5080" algn="just" rtl="1">
              <a:lnSpc>
                <a:spcPct val="104200"/>
              </a:lnSpc>
              <a:spcBef>
                <a:spcPts val="40"/>
              </a:spcBef>
            </a:pPr>
            <a:r>
              <a:rPr lang="fa-IR" sz="2400" dirty="0" smtClean="0">
                <a:latin typeface="IRNazanin" panose="02000506000000020002" pitchFamily="2" charset="-78"/>
                <a:cs typeface="IRNazanin" panose="02000506000000020002" pitchFamily="2" charset="-78"/>
              </a:rPr>
              <a:t>شکل توزیع حفظ شود</a:t>
            </a:r>
          </a:p>
        </p:txBody>
      </p:sp>
      <p:pic>
        <p:nvPicPr>
          <p:cNvPr id="12" name="Picture 11"/>
          <p:cNvPicPr>
            <a:picLocks noChangeAspect="1"/>
          </p:cNvPicPr>
          <p:nvPr/>
        </p:nvPicPr>
        <p:blipFill>
          <a:blip r:embed="rId2"/>
          <a:stretch>
            <a:fillRect/>
          </a:stretch>
        </p:blipFill>
        <p:spPr>
          <a:xfrm>
            <a:off x="11293654" y="1788336"/>
            <a:ext cx="6117160" cy="1070909"/>
          </a:xfrm>
          <a:prstGeom prst="rect">
            <a:avLst/>
          </a:prstGeom>
        </p:spPr>
      </p:pic>
      <p:sp>
        <p:nvSpPr>
          <p:cNvPr id="15" name="object 3">
            <a:extLst>
              <a:ext uri="{FF2B5EF4-FFF2-40B4-BE49-F238E27FC236}">
                <a16:creationId xmlns:a16="http://schemas.microsoft.com/office/drawing/2014/main" id="{AFBBF8AE-0749-4883-8B9F-42B9767A18FE}"/>
              </a:ext>
            </a:extLst>
          </p:cNvPr>
          <p:cNvSpPr/>
          <p:nvPr/>
        </p:nvSpPr>
        <p:spPr>
          <a:xfrm rot="10800000">
            <a:off x="12248356" y="3147099"/>
            <a:ext cx="6380956" cy="828000"/>
          </a:xfrm>
          <a:custGeom>
            <a:avLst/>
            <a:gdLst/>
            <a:ahLst/>
            <a:cxnLst/>
            <a:rect l="l" t="t" r="r" b="b"/>
            <a:pathLst>
              <a:path w="2929255" h="437514">
                <a:moveTo>
                  <a:pt x="2710340" y="0"/>
                </a:moveTo>
                <a:lnTo>
                  <a:pt x="0" y="0"/>
                </a:lnTo>
                <a:lnTo>
                  <a:pt x="0" y="437154"/>
                </a:lnTo>
                <a:lnTo>
                  <a:pt x="2710340" y="437154"/>
                </a:lnTo>
                <a:lnTo>
                  <a:pt x="2760457" y="431381"/>
                </a:lnTo>
                <a:lnTo>
                  <a:pt x="2806464" y="414937"/>
                </a:lnTo>
                <a:lnTo>
                  <a:pt x="2847048" y="389135"/>
                </a:lnTo>
                <a:lnTo>
                  <a:pt x="2880897" y="355286"/>
                </a:lnTo>
                <a:lnTo>
                  <a:pt x="2906699" y="314702"/>
                </a:lnTo>
                <a:lnTo>
                  <a:pt x="2923143" y="268695"/>
                </a:lnTo>
                <a:lnTo>
                  <a:pt x="2928915" y="218577"/>
                </a:lnTo>
                <a:lnTo>
                  <a:pt x="2923143" y="168459"/>
                </a:lnTo>
                <a:lnTo>
                  <a:pt x="2906699" y="122452"/>
                </a:lnTo>
                <a:lnTo>
                  <a:pt x="2880897" y="81868"/>
                </a:lnTo>
                <a:lnTo>
                  <a:pt x="2847048" y="48019"/>
                </a:lnTo>
                <a:lnTo>
                  <a:pt x="2806464" y="22216"/>
                </a:lnTo>
                <a:lnTo>
                  <a:pt x="2760457" y="5772"/>
                </a:lnTo>
                <a:lnTo>
                  <a:pt x="2710340" y="0"/>
                </a:lnTo>
                <a:close/>
              </a:path>
            </a:pathLst>
          </a:custGeom>
          <a:solidFill>
            <a:srgbClr val="00A0F0"/>
          </a:solidFill>
        </p:spPr>
        <p:txBody>
          <a:bodyPr wrap="square" lIns="0" tIns="0" rIns="0" bIns="0" rtlCol="0"/>
          <a:lstStyle/>
          <a:p>
            <a:endParaRPr dirty="0"/>
          </a:p>
        </p:txBody>
      </p:sp>
      <p:sp>
        <p:nvSpPr>
          <p:cNvPr id="16" name="object 5"/>
          <p:cNvSpPr txBox="1"/>
          <p:nvPr/>
        </p:nvSpPr>
        <p:spPr>
          <a:xfrm>
            <a:off x="11562556" y="3333566"/>
            <a:ext cx="6743476" cy="412934"/>
          </a:xfrm>
          <a:prstGeom prst="rect">
            <a:avLst/>
          </a:prstGeom>
        </p:spPr>
        <p:txBody>
          <a:bodyPr vert="horz" wrap="square" lIns="0" tIns="12700" rIns="0" bIns="0" rtlCol="0">
            <a:spAutoFit/>
          </a:bodyPr>
          <a:lstStyle/>
          <a:p>
            <a:pPr marL="12700" algn="r" rtl="1">
              <a:spcBef>
                <a:spcPts val="100"/>
              </a:spcBef>
            </a:pPr>
            <a:r>
              <a:rPr lang="fa-IR" sz="2600" b="1" dirty="0" smtClean="0">
                <a:solidFill>
                  <a:srgbClr val="FFFFFF"/>
                </a:solidFill>
                <a:latin typeface="IRZar" panose="02000506000000020002" pitchFamily="2" charset="-78"/>
                <a:cs typeface="IRZar" panose="02000506000000020002" pitchFamily="2" charset="-78"/>
              </a:rPr>
              <a:t>تعریف 5: تبدیل سه هدف به یک تابع برازندگی</a:t>
            </a:r>
            <a:endParaRPr sz="2600" b="1" dirty="0">
              <a:latin typeface="IRZar" panose="02000506000000020002" pitchFamily="2" charset="-78"/>
              <a:cs typeface="IRZar" panose="02000506000000020002" pitchFamily="2" charset="-78"/>
            </a:endParaRPr>
          </a:p>
        </p:txBody>
      </p:sp>
      <p:sp>
        <p:nvSpPr>
          <p:cNvPr id="17" name="object 10"/>
          <p:cNvSpPr txBox="1"/>
          <p:nvPr/>
        </p:nvSpPr>
        <p:spPr>
          <a:xfrm>
            <a:off x="11293654" y="4344811"/>
            <a:ext cx="7335658" cy="773289"/>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dirty="0">
                <a:latin typeface="IRNazanin" panose="02000506000000020002" pitchFamily="2" charset="-78"/>
                <a:cs typeface="IRNazanin" panose="02000506000000020002" pitchFamily="2" charset="-78"/>
              </a:rPr>
              <a:t>چون </a:t>
            </a:r>
            <a:r>
              <a:rPr lang="en-US" sz="2400" dirty="0">
                <a:latin typeface="IRNazanin" panose="02000506000000020002" pitchFamily="2" charset="-78"/>
                <a:cs typeface="IRNazanin" panose="02000506000000020002" pitchFamily="2" charset="-78"/>
              </a:rPr>
              <a:t>GA </a:t>
            </a:r>
            <a:r>
              <a:rPr lang="fa-IR" sz="2400" dirty="0" smtClean="0">
                <a:latin typeface="IRNazanin" panose="02000506000000020002" pitchFamily="2" charset="-78"/>
                <a:cs typeface="IRNazanin" panose="02000506000000020002" pitchFamily="2" charset="-78"/>
              </a:rPr>
              <a:t> معمولاً </a:t>
            </a:r>
            <a:r>
              <a:rPr lang="fa-IR" sz="2400" dirty="0">
                <a:latin typeface="IRNazanin" panose="02000506000000020002" pitchFamily="2" charset="-78"/>
                <a:cs typeface="IRNazanin" panose="02000506000000020002" pitchFamily="2" charset="-78"/>
              </a:rPr>
              <a:t>با </a:t>
            </a:r>
            <a:r>
              <a:rPr lang="fa-IR" sz="2400" b="1" dirty="0">
                <a:latin typeface="IRNazanin" panose="02000506000000020002" pitchFamily="2" charset="-78"/>
                <a:cs typeface="IRNazanin" panose="02000506000000020002" pitchFamily="2" charset="-78"/>
              </a:rPr>
              <a:t>یک تابع </a:t>
            </a:r>
            <a:r>
              <a:rPr lang="en-US" sz="2400" b="1" dirty="0">
                <a:latin typeface="IRNazanin" panose="02000506000000020002" pitchFamily="2" charset="-78"/>
                <a:cs typeface="IRNazanin" panose="02000506000000020002" pitchFamily="2" charset="-78"/>
              </a:rPr>
              <a:t>fitness</a:t>
            </a:r>
            <a:r>
              <a:rPr lang="en-US" sz="2400" dirty="0">
                <a:latin typeface="IRNazanin" panose="02000506000000020002" pitchFamily="2" charset="-78"/>
                <a:cs typeface="IRNazanin" panose="02000506000000020002" pitchFamily="2" charset="-78"/>
              </a:rPr>
              <a:t> </a:t>
            </a:r>
            <a:r>
              <a:rPr lang="fa-IR" sz="2400" dirty="0" smtClean="0">
                <a:latin typeface="IRNazanin" panose="02000506000000020002" pitchFamily="2" charset="-78"/>
                <a:cs typeface="IRNazanin" panose="02000506000000020002" pitchFamily="2" charset="-78"/>
              </a:rPr>
              <a:t> کار می‌کند سه تابع را به یک تاب تبدیل می کنیم:</a:t>
            </a:r>
            <a:endParaRPr lang="en-US" sz="2400" dirty="0">
              <a:latin typeface="IRNazanin" panose="02000506000000020002" pitchFamily="2" charset="-78"/>
              <a:cs typeface="IRNazanin" panose="02000506000000020002" pitchFamily="2" charset="-78"/>
            </a:endParaRPr>
          </a:p>
        </p:txBody>
      </p:sp>
      <p:pic>
        <p:nvPicPr>
          <p:cNvPr id="18" name="Picture 17"/>
          <p:cNvPicPr>
            <a:picLocks noChangeAspect="1"/>
          </p:cNvPicPr>
          <p:nvPr/>
        </p:nvPicPr>
        <p:blipFill>
          <a:blip r:embed="rId3"/>
          <a:stretch>
            <a:fillRect/>
          </a:stretch>
        </p:blipFill>
        <p:spPr>
          <a:xfrm>
            <a:off x="11293654" y="5487811"/>
            <a:ext cx="6461468" cy="774716"/>
          </a:xfrm>
          <a:prstGeom prst="rect">
            <a:avLst/>
          </a:prstGeom>
        </p:spPr>
      </p:pic>
      <p:sp>
        <p:nvSpPr>
          <p:cNvPr id="19" name="object 10"/>
          <p:cNvSpPr txBox="1"/>
          <p:nvPr/>
        </p:nvSpPr>
        <p:spPr>
          <a:xfrm>
            <a:off x="11257756" y="6764734"/>
            <a:ext cx="7200676" cy="3077766"/>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b="1" dirty="0">
                <a:latin typeface="IRNazanin" panose="02000506000000020002" pitchFamily="2" charset="-78"/>
                <a:cs typeface="IRNazanin" panose="02000506000000020002" pitchFamily="2" charset="-78"/>
              </a:rPr>
              <a:t>این تابع چه می گوید</a:t>
            </a:r>
            <a:r>
              <a:rPr lang="fa-IR" sz="2400" b="1" dirty="0" smtClean="0">
                <a:latin typeface="IRNazanin" panose="02000506000000020002" pitchFamily="2" charset="-78"/>
                <a:cs typeface="IRNazanin" panose="02000506000000020002" pitchFamily="2" charset="-78"/>
              </a:rPr>
              <a:t>؟</a:t>
            </a:r>
            <a:endParaRPr lang="en-US" sz="2400" b="1" dirty="0" smtClean="0">
              <a:latin typeface="IRNazanin" panose="02000506000000020002" pitchFamily="2" charset="-78"/>
              <a:cs typeface="IRNazanin" panose="02000506000000020002" pitchFamily="2" charset="-78"/>
            </a:endParaRPr>
          </a:p>
          <a:p>
            <a:pPr marL="12700" marR="5080" algn="just" rtl="1">
              <a:lnSpc>
                <a:spcPct val="104200"/>
              </a:lnSpc>
              <a:spcBef>
                <a:spcPts val="40"/>
              </a:spcBef>
            </a:pPr>
            <a:endParaRPr lang="fa-IR" sz="2400" b="1" dirty="0">
              <a:latin typeface="IRNazanin" panose="02000506000000020002" pitchFamily="2" charset="-78"/>
              <a:cs typeface="IRNazanin" panose="02000506000000020002" pitchFamily="2" charset="-78"/>
            </a:endParaRPr>
          </a:p>
          <a:p>
            <a:pPr marL="12700" marR="5080" algn="just" rtl="1">
              <a:lnSpc>
                <a:spcPct val="104200"/>
              </a:lnSpc>
              <a:spcBef>
                <a:spcPts val="40"/>
              </a:spcBef>
            </a:pPr>
            <a:r>
              <a:rPr lang="fa-IR" sz="2400" dirty="0">
                <a:latin typeface="IRNazanin" panose="02000506000000020002" pitchFamily="2" charset="-78"/>
                <a:cs typeface="IRNazanin" panose="02000506000000020002" pitchFamily="2" charset="-78"/>
              </a:rPr>
              <a:t>بهترین جایگزینی داده‌های گمشده آنی است که:</a:t>
            </a:r>
          </a:p>
          <a:p>
            <a:pPr marL="927100" marR="5080" lvl="1" indent="-457200" algn="just" rtl="1">
              <a:lnSpc>
                <a:spcPct val="104200"/>
              </a:lnSpc>
              <a:spcBef>
                <a:spcPts val="40"/>
              </a:spcBef>
              <a:buFont typeface="+mj-lt"/>
              <a:buAutoNum type="arabicPeriod"/>
            </a:pPr>
            <a:r>
              <a:rPr lang="fa-IR" sz="2400" b="1" dirty="0">
                <a:latin typeface="IRNazanin" panose="02000506000000020002" pitchFamily="2" charset="-78"/>
                <a:cs typeface="IRNazanin" panose="02000506000000020002" pitchFamily="2" charset="-78"/>
              </a:rPr>
              <a:t>میانگین‌ها را خراب نکند</a:t>
            </a:r>
          </a:p>
          <a:p>
            <a:pPr marL="927100" marR="5080" lvl="1" indent="-457200" algn="just" rtl="1">
              <a:lnSpc>
                <a:spcPct val="104200"/>
              </a:lnSpc>
              <a:spcBef>
                <a:spcPts val="40"/>
              </a:spcBef>
              <a:buFont typeface="+mj-lt"/>
              <a:buAutoNum type="arabicPeriod"/>
            </a:pPr>
            <a:r>
              <a:rPr lang="fa-IR" sz="2400" b="1" dirty="0">
                <a:latin typeface="IRNazanin" panose="02000506000000020002" pitchFamily="2" charset="-78"/>
                <a:cs typeface="IRNazanin" panose="02000506000000020002" pitchFamily="2" charset="-78"/>
              </a:rPr>
              <a:t>ساختار کوواریانس/همبستگی را خراب نکند</a:t>
            </a:r>
          </a:p>
          <a:p>
            <a:pPr marL="927100" marR="5080" lvl="1" indent="-457200" algn="just" rtl="1">
              <a:lnSpc>
                <a:spcPct val="104200"/>
              </a:lnSpc>
              <a:spcBef>
                <a:spcPts val="40"/>
              </a:spcBef>
              <a:buFont typeface="+mj-lt"/>
              <a:buAutoNum type="arabicPeriod"/>
            </a:pPr>
            <a:r>
              <a:rPr lang="fa-IR" sz="2400" b="1" dirty="0">
                <a:latin typeface="IRNazanin" panose="02000506000000020002" pitchFamily="2" charset="-78"/>
                <a:cs typeface="IRNazanin" panose="02000506000000020002" pitchFamily="2" charset="-78"/>
              </a:rPr>
              <a:t>شکل توزیع (چولگی) را خراب </a:t>
            </a:r>
            <a:r>
              <a:rPr lang="fa-IR" sz="2400" b="1" dirty="0" smtClean="0">
                <a:latin typeface="IRNazanin" panose="02000506000000020002" pitchFamily="2" charset="-78"/>
                <a:cs typeface="IRNazanin" panose="02000506000000020002" pitchFamily="2" charset="-78"/>
              </a:rPr>
              <a:t>نکند</a:t>
            </a:r>
            <a:endParaRPr lang="en-US" sz="2400" b="1" dirty="0" smtClean="0">
              <a:latin typeface="IRNazanin" panose="02000506000000020002" pitchFamily="2" charset="-78"/>
              <a:cs typeface="IRNazanin" panose="02000506000000020002" pitchFamily="2" charset="-78"/>
            </a:endParaRPr>
          </a:p>
          <a:p>
            <a:pPr marL="927100" marR="5080" lvl="1" indent="-457200" algn="just" rtl="1">
              <a:lnSpc>
                <a:spcPct val="104200"/>
              </a:lnSpc>
              <a:spcBef>
                <a:spcPts val="40"/>
              </a:spcBef>
              <a:buFont typeface="+mj-lt"/>
              <a:buAutoNum type="arabicPeriod"/>
            </a:pPr>
            <a:endParaRPr lang="en-US" sz="2400" b="1" dirty="0">
              <a:latin typeface="IRNazanin" panose="02000506000000020002" pitchFamily="2" charset="-78"/>
              <a:cs typeface="IRNazanin" panose="02000506000000020002" pitchFamily="2" charset="-78"/>
            </a:endParaRPr>
          </a:p>
          <a:p>
            <a:pPr marL="12700" marR="5080" algn="just" rtl="1">
              <a:lnSpc>
                <a:spcPct val="104200"/>
              </a:lnSpc>
              <a:spcBef>
                <a:spcPts val="40"/>
              </a:spcBef>
            </a:pPr>
            <a:r>
              <a:rPr lang="fa-IR" sz="2400" b="1" dirty="0" smtClean="0">
                <a:solidFill>
                  <a:srgbClr val="FF0000"/>
                </a:solidFill>
                <a:latin typeface="IRNazanin" panose="02000506000000020002" pitchFamily="2" charset="-78"/>
                <a:cs typeface="IRNazanin" panose="02000506000000020002" pitchFamily="2" charset="-78"/>
              </a:rPr>
              <a:t>نکته: </a:t>
            </a:r>
            <a:r>
              <a:rPr lang="fa-IR" sz="2400" b="1" dirty="0" smtClean="0">
                <a:solidFill>
                  <a:srgbClr val="0070C0"/>
                </a:solidFill>
                <a:latin typeface="IRNazanin" panose="02000506000000020002" pitchFamily="2" charset="-78"/>
                <a:cs typeface="IRNazanin" panose="02000506000000020002" pitchFamily="2" charset="-78"/>
              </a:rPr>
              <a:t>همه موارد بالا باید همزمان کمینه شوند.</a:t>
            </a:r>
            <a:endParaRPr lang="en-US" sz="2400" b="1" dirty="0">
              <a:solidFill>
                <a:srgbClr val="0070C0"/>
              </a:solidFill>
              <a:latin typeface="IRNazanin" panose="02000506000000020002" pitchFamily="2" charset="-78"/>
              <a:cs typeface="IRNazanin" panose="02000506000000020002" pitchFamily="2" charset="-78"/>
            </a:endParaRPr>
          </a:p>
        </p:txBody>
      </p:sp>
      <p:sp>
        <p:nvSpPr>
          <p:cNvPr id="20" name="object 3">
            <a:extLst>
              <a:ext uri="{FF2B5EF4-FFF2-40B4-BE49-F238E27FC236}">
                <a16:creationId xmlns:a16="http://schemas.microsoft.com/office/drawing/2014/main" id="{AFBBF8AE-0749-4883-8B9F-42B9767A18FE}"/>
              </a:ext>
            </a:extLst>
          </p:cNvPr>
          <p:cNvSpPr/>
          <p:nvPr/>
        </p:nvSpPr>
        <p:spPr>
          <a:xfrm rot="10800000">
            <a:off x="7295356" y="469900"/>
            <a:ext cx="3332956" cy="828000"/>
          </a:xfrm>
          <a:custGeom>
            <a:avLst/>
            <a:gdLst/>
            <a:ahLst/>
            <a:cxnLst/>
            <a:rect l="l" t="t" r="r" b="b"/>
            <a:pathLst>
              <a:path w="2929255" h="437514">
                <a:moveTo>
                  <a:pt x="2710340" y="0"/>
                </a:moveTo>
                <a:lnTo>
                  <a:pt x="0" y="0"/>
                </a:lnTo>
                <a:lnTo>
                  <a:pt x="0" y="437154"/>
                </a:lnTo>
                <a:lnTo>
                  <a:pt x="2710340" y="437154"/>
                </a:lnTo>
                <a:lnTo>
                  <a:pt x="2760457" y="431381"/>
                </a:lnTo>
                <a:lnTo>
                  <a:pt x="2806464" y="414937"/>
                </a:lnTo>
                <a:lnTo>
                  <a:pt x="2847048" y="389135"/>
                </a:lnTo>
                <a:lnTo>
                  <a:pt x="2880897" y="355286"/>
                </a:lnTo>
                <a:lnTo>
                  <a:pt x="2906699" y="314702"/>
                </a:lnTo>
                <a:lnTo>
                  <a:pt x="2923143" y="268695"/>
                </a:lnTo>
                <a:lnTo>
                  <a:pt x="2928915" y="218577"/>
                </a:lnTo>
                <a:lnTo>
                  <a:pt x="2923143" y="168459"/>
                </a:lnTo>
                <a:lnTo>
                  <a:pt x="2906699" y="122452"/>
                </a:lnTo>
                <a:lnTo>
                  <a:pt x="2880897" y="81868"/>
                </a:lnTo>
                <a:lnTo>
                  <a:pt x="2847048" y="48019"/>
                </a:lnTo>
                <a:lnTo>
                  <a:pt x="2806464" y="22216"/>
                </a:lnTo>
                <a:lnTo>
                  <a:pt x="2760457" y="5772"/>
                </a:lnTo>
                <a:lnTo>
                  <a:pt x="2710340" y="0"/>
                </a:lnTo>
                <a:close/>
              </a:path>
            </a:pathLst>
          </a:custGeom>
          <a:solidFill>
            <a:srgbClr val="00A0F0"/>
          </a:solidFill>
        </p:spPr>
        <p:txBody>
          <a:bodyPr wrap="square" lIns="0" tIns="0" rIns="0" bIns="0" rtlCol="0"/>
          <a:lstStyle/>
          <a:p>
            <a:endParaRPr dirty="0"/>
          </a:p>
        </p:txBody>
      </p:sp>
      <p:sp>
        <p:nvSpPr>
          <p:cNvPr id="22" name="object 5"/>
          <p:cNvSpPr txBox="1"/>
          <p:nvPr/>
        </p:nvSpPr>
        <p:spPr>
          <a:xfrm>
            <a:off x="7523956" y="656483"/>
            <a:ext cx="2781076" cy="423017"/>
          </a:xfrm>
          <a:prstGeom prst="rect">
            <a:avLst/>
          </a:prstGeom>
        </p:spPr>
        <p:txBody>
          <a:bodyPr vert="horz" wrap="square" lIns="0" tIns="12700" rIns="0" bIns="0" rtlCol="0">
            <a:spAutoFit/>
          </a:bodyPr>
          <a:lstStyle/>
          <a:p>
            <a:pPr marL="12700" algn="r" rtl="1">
              <a:spcBef>
                <a:spcPts val="100"/>
              </a:spcBef>
            </a:pPr>
            <a:r>
              <a:rPr lang="fa-IR" sz="2600" b="1" dirty="0" smtClean="0">
                <a:solidFill>
                  <a:srgbClr val="FFFFFF"/>
                </a:solidFill>
                <a:latin typeface="IRZar" panose="02000506000000020002" pitchFamily="2" charset="-78"/>
                <a:cs typeface="IRZar" panose="02000506000000020002" pitchFamily="2" charset="-78"/>
              </a:rPr>
              <a:t>مثال 2</a:t>
            </a:r>
            <a:endParaRPr sz="2600" b="1" dirty="0">
              <a:latin typeface="IRZar" panose="02000506000000020002" pitchFamily="2" charset="-78"/>
              <a:cs typeface="IRZar" panose="02000506000000020002" pitchFamily="2" charset="-78"/>
            </a:endParaRPr>
          </a:p>
        </p:txBody>
      </p:sp>
      <p:sp>
        <p:nvSpPr>
          <p:cNvPr id="23" name="object 10"/>
          <p:cNvSpPr txBox="1"/>
          <p:nvPr/>
        </p:nvSpPr>
        <p:spPr>
          <a:xfrm>
            <a:off x="1046956" y="1536700"/>
            <a:ext cx="9581356" cy="773289"/>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b="1" dirty="0" smtClean="0">
                <a:latin typeface="IRNazanin" panose="02000506000000020002" pitchFamily="2" charset="-78"/>
                <a:cs typeface="IRNazanin" panose="02000506000000020002" pitchFamily="2" charset="-78"/>
              </a:rPr>
              <a:t>در مثال زیر تعداد متغیرها 2 عدد است (</a:t>
            </a:r>
            <a:r>
              <a:rPr lang="en-US" sz="2400" b="1" dirty="0" smtClean="0">
                <a:latin typeface="IRNazanin" panose="02000506000000020002" pitchFamily="2" charset="-78"/>
                <a:cs typeface="IRNazanin" panose="02000506000000020002" pitchFamily="2" charset="-78"/>
              </a:rPr>
              <a:t>P=2</a:t>
            </a:r>
            <a:r>
              <a:rPr lang="fa-IR" sz="2400" b="1" dirty="0" smtClean="0">
                <a:latin typeface="IRNazanin" panose="02000506000000020002" pitchFamily="2" charset="-78"/>
                <a:cs typeface="IRNazanin" panose="02000506000000020002" pitchFamily="2" charset="-78"/>
              </a:rPr>
              <a:t>)</a:t>
            </a:r>
          </a:p>
          <a:p>
            <a:pPr marL="12700" marR="5080" algn="just" rtl="1">
              <a:lnSpc>
                <a:spcPct val="104200"/>
              </a:lnSpc>
              <a:spcBef>
                <a:spcPts val="40"/>
              </a:spcBef>
            </a:pPr>
            <a:r>
              <a:rPr lang="fa-IR" sz="2400" b="1" dirty="0" smtClean="0">
                <a:latin typeface="IRNazanin" panose="02000506000000020002" pitchFamily="2" charset="-78"/>
                <a:cs typeface="IRNazanin" panose="02000506000000020002" pitchFamily="2" charset="-78"/>
              </a:rPr>
              <a:t>مرتبه فاصله (</a:t>
            </a:r>
            <a:r>
              <a:rPr lang="en-US" sz="2400" b="1" dirty="0" smtClean="0">
                <a:latin typeface="IRNazanin" panose="02000506000000020002" pitchFamily="2" charset="-78"/>
                <a:cs typeface="IRNazanin" panose="02000506000000020002" pitchFamily="2" charset="-78"/>
              </a:rPr>
              <a:t>R=</a:t>
            </a:r>
            <a:r>
              <a:rPr lang="en-US" sz="2400" dirty="0" smtClean="0">
                <a:latin typeface="IRNazanin" panose="02000506000000020002" pitchFamily="2" charset="-78"/>
                <a:cs typeface="IRNazanin" panose="02000506000000020002" pitchFamily="2" charset="-78"/>
              </a:rPr>
              <a:t>∞</a:t>
            </a:r>
            <a:r>
              <a:rPr lang="fa-IR" sz="2400" dirty="0" smtClean="0">
                <a:latin typeface="IRNazanin" panose="02000506000000020002" pitchFamily="2" charset="-78"/>
                <a:cs typeface="IRNazanin" panose="02000506000000020002" pitchFamily="2" charset="-78"/>
              </a:rPr>
              <a:t>) بنابراین فاصله </a:t>
            </a:r>
            <a:r>
              <a:rPr lang="fa-IR" sz="2400" b="1" dirty="0" smtClean="0">
                <a:solidFill>
                  <a:srgbClr val="FF0000"/>
                </a:solidFill>
                <a:latin typeface="IRNazanin" panose="02000506000000020002" pitchFamily="2" charset="-78"/>
                <a:cs typeface="IRNazanin" panose="02000506000000020002" pitchFamily="2" charset="-78"/>
              </a:rPr>
              <a:t>سوپریمم</a:t>
            </a:r>
            <a:r>
              <a:rPr lang="fa-IR" sz="2400" dirty="0" smtClean="0">
                <a:latin typeface="IRNazanin" panose="02000506000000020002" pitchFamily="2" charset="-78"/>
                <a:cs typeface="IRNazanin" panose="02000506000000020002" pitchFamily="2" charset="-78"/>
              </a:rPr>
              <a:t> محاسبه می شود.</a:t>
            </a:r>
            <a:r>
              <a:rPr lang="en-US" sz="2400" dirty="0" smtClean="0">
                <a:latin typeface="IRNazanin" panose="02000506000000020002" pitchFamily="2" charset="-78"/>
                <a:cs typeface="IRNazanin" panose="02000506000000020002" pitchFamily="2" charset="-78"/>
              </a:rPr>
              <a:t> </a:t>
            </a:r>
            <a:r>
              <a:rPr lang="fa-IR" sz="2400" dirty="0" smtClean="0">
                <a:latin typeface="IRNazanin" panose="02000506000000020002" pitchFamily="2" charset="-78"/>
                <a:cs typeface="IRNazanin" panose="02000506000000020002" pitchFamily="2" charset="-78"/>
              </a:rPr>
              <a:t>یعنی فقط بزرگترین اختلاف مهم است.</a:t>
            </a:r>
          </a:p>
        </p:txBody>
      </p:sp>
      <p:pic>
        <p:nvPicPr>
          <p:cNvPr id="24" name="Picture 23"/>
          <p:cNvPicPr>
            <a:picLocks noChangeAspect="1"/>
          </p:cNvPicPr>
          <p:nvPr/>
        </p:nvPicPr>
        <p:blipFill>
          <a:blip r:embed="rId4"/>
          <a:stretch>
            <a:fillRect/>
          </a:stretch>
        </p:blipFill>
        <p:spPr>
          <a:xfrm>
            <a:off x="305414" y="2618891"/>
            <a:ext cx="4995756" cy="594209"/>
          </a:xfrm>
          <a:prstGeom prst="rect">
            <a:avLst/>
          </a:prstGeom>
        </p:spPr>
      </p:pic>
      <p:sp>
        <p:nvSpPr>
          <p:cNvPr id="25" name="object 10"/>
          <p:cNvSpPr txBox="1"/>
          <p:nvPr/>
        </p:nvSpPr>
        <p:spPr>
          <a:xfrm>
            <a:off x="6761956" y="3433491"/>
            <a:ext cx="3810000" cy="389209"/>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b="1" dirty="0" smtClean="0">
                <a:latin typeface="IRNazanin" panose="02000506000000020002" pitchFamily="2" charset="-78"/>
                <a:cs typeface="IRNazanin" panose="02000506000000020002" pitchFamily="2" charset="-78"/>
              </a:rPr>
              <a:t>بردار میانگین ها</a:t>
            </a:r>
          </a:p>
        </p:txBody>
      </p:sp>
      <p:pic>
        <p:nvPicPr>
          <p:cNvPr id="26" name="Picture 25"/>
          <p:cNvPicPr>
            <a:picLocks noChangeAspect="1"/>
          </p:cNvPicPr>
          <p:nvPr/>
        </p:nvPicPr>
        <p:blipFill>
          <a:blip r:embed="rId5"/>
          <a:stretch>
            <a:fillRect/>
          </a:stretch>
        </p:blipFill>
        <p:spPr>
          <a:xfrm>
            <a:off x="685576" y="3213100"/>
            <a:ext cx="4663183" cy="862992"/>
          </a:xfrm>
          <a:prstGeom prst="rect">
            <a:avLst/>
          </a:prstGeom>
        </p:spPr>
      </p:pic>
      <p:sp>
        <p:nvSpPr>
          <p:cNvPr id="27" name="object 10"/>
          <p:cNvSpPr txBox="1"/>
          <p:nvPr/>
        </p:nvSpPr>
        <p:spPr>
          <a:xfrm>
            <a:off x="6761956" y="4728891"/>
            <a:ext cx="3790156" cy="389209"/>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b="1" dirty="0" smtClean="0">
                <a:latin typeface="IRNazanin" panose="02000506000000020002" pitchFamily="2" charset="-78"/>
                <a:cs typeface="IRNazanin" panose="02000506000000020002" pitchFamily="2" charset="-78"/>
              </a:rPr>
              <a:t>کواریانس های نسبی</a:t>
            </a:r>
          </a:p>
        </p:txBody>
      </p:sp>
      <p:pic>
        <p:nvPicPr>
          <p:cNvPr id="28" name="Picture 27"/>
          <p:cNvPicPr>
            <a:picLocks noChangeAspect="1"/>
          </p:cNvPicPr>
          <p:nvPr/>
        </p:nvPicPr>
        <p:blipFill>
          <a:blip r:embed="rId6"/>
          <a:stretch>
            <a:fillRect/>
          </a:stretch>
        </p:blipFill>
        <p:spPr>
          <a:xfrm>
            <a:off x="969962" y="4356100"/>
            <a:ext cx="5399669" cy="999938"/>
          </a:xfrm>
          <a:prstGeom prst="rect">
            <a:avLst/>
          </a:prstGeom>
        </p:spPr>
      </p:pic>
      <p:pic>
        <p:nvPicPr>
          <p:cNvPr id="29" name="Picture 28"/>
          <p:cNvPicPr>
            <a:picLocks noChangeAspect="1"/>
          </p:cNvPicPr>
          <p:nvPr/>
        </p:nvPicPr>
        <p:blipFill>
          <a:blip r:embed="rId7"/>
          <a:stretch>
            <a:fillRect/>
          </a:stretch>
        </p:blipFill>
        <p:spPr>
          <a:xfrm>
            <a:off x="1046956" y="5651500"/>
            <a:ext cx="3395244" cy="548855"/>
          </a:xfrm>
          <a:prstGeom prst="rect">
            <a:avLst/>
          </a:prstGeom>
        </p:spPr>
      </p:pic>
      <p:sp>
        <p:nvSpPr>
          <p:cNvPr id="30" name="object 10"/>
          <p:cNvSpPr txBox="1"/>
          <p:nvPr/>
        </p:nvSpPr>
        <p:spPr>
          <a:xfrm>
            <a:off x="970756" y="6184900"/>
            <a:ext cx="9581356" cy="389209"/>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b="1" dirty="0" smtClean="0">
                <a:latin typeface="IRNazanin" panose="02000506000000020002" pitchFamily="2" charset="-78"/>
                <a:cs typeface="IRNazanin" panose="02000506000000020002" pitchFamily="2" charset="-78"/>
              </a:rPr>
              <a:t>تابع برازندگی برای </a:t>
            </a:r>
            <a:r>
              <a:rPr lang="en-US" sz="2400" b="1" dirty="0">
                <a:latin typeface="IRNazanin" panose="02000506000000020002" pitchFamily="2" charset="-78"/>
                <a:cs typeface="IRNazanin" panose="02000506000000020002" pitchFamily="2" charset="-78"/>
              </a:rPr>
              <a:t>R=</a:t>
            </a:r>
            <a:r>
              <a:rPr lang="en-US" sz="2400" dirty="0">
                <a:latin typeface="IRNazanin" panose="02000506000000020002" pitchFamily="2" charset="-78"/>
                <a:cs typeface="IRNazanin" panose="02000506000000020002" pitchFamily="2" charset="-78"/>
              </a:rPr>
              <a:t>∞</a:t>
            </a:r>
            <a:endParaRPr lang="fa-IR" sz="2400" b="1" dirty="0" smtClean="0">
              <a:latin typeface="IRNazanin" panose="02000506000000020002" pitchFamily="2" charset="-78"/>
              <a:cs typeface="IRNazanin" panose="02000506000000020002" pitchFamily="2" charset="-78"/>
            </a:endParaRPr>
          </a:p>
        </p:txBody>
      </p:sp>
      <p:pic>
        <p:nvPicPr>
          <p:cNvPr id="32" name="Picture 31"/>
          <p:cNvPicPr>
            <a:picLocks noChangeAspect="1"/>
          </p:cNvPicPr>
          <p:nvPr/>
        </p:nvPicPr>
        <p:blipFill>
          <a:blip r:embed="rId8"/>
          <a:stretch>
            <a:fillRect/>
          </a:stretch>
        </p:blipFill>
        <p:spPr>
          <a:xfrm>
            <a:off x="685576" y="6764734"/>
            <a:ext cx="10161163" cy="2171575"/>
          </a:xfrm>
          <a:prstGeom prst="rect">
            <a:avLst/>
          </a:prstGeom>
        </p:spPr>
      </p:pic>
      <p:pic>
        <p:nvPicPr>
          <p:cNvPr id="33" name="Picture 32"/>
          <p:cNvPicPr>
            <a:picLocks noChangeAspect="1"/>
          </p:cNvPicPr>
          <p:nvPr/>
        </p:nvPicPr>
        <p:blipFill>
          <a:blip r:embed="rId9"/>
          <a:stretch>
            <a:fillRect/>
          </a:stretch>
        </p:blipFill>
        <p:spPr>
          <a:xfrm>
            <a:off x="969962" y="8989998"/>
            <a:ext cx="6193246" cy="471502"/>
          </a:xfrm>
          <a:prstGeom prst="rect">
            <a:avLst/>
          </a:prstGeom>
        </p:spPr>
      </p:pic>
      <p:sp>
        <p:nvSpPr>
          <p:cNvPr id="34" name="object 10"/>
          <p:cNvSpPr txBox="1"/>
          <p:nvPr/>
        </p:nvSpPr>
        <p:spPr>
          <a:xfrm>
            <a:off x="1046956" y="9681891"/>
            <a:ext cx="9581356" cy="389209"/>
          </a:xfrm>
          <a:prstGeom prst="rect">
            <a:avLst/>
          </a:prstGeom>
        </p:spPr>
        <p:txBody>
          <a:bodyPr vert="horz" wrap="square" lIns="0" tIns="5080" rIns="0" bIns="0" rtlCol="0">
            <a:spAutoFit/>
          </a:bodyPr>
          <a:lstStyle/>
          <a:p>
            <a:pPr marL="12700" marR="5080" algn="just" rtl="1">
              <a:lnSpc>
                <a:spcPct val="104200"/>
              </a:lnSpc>
              <a:spcBef>
                <a:spcPts val="40"/>
              </a:spcBef>
            </a:pPr>
            <a:r>
              <a:rPr lang="en-US" sz="2400" b="1" dirty="0" smtClean="0">
                <a:solidFill>
                  <a:srgbClr val="FF0000"/>
                </a:solidFill>
                <a:latin typeface="IRNazanin" panose="02000506000000020002" pitchFamily="2" charset="-78"/>
                <a:cs typeface="IRNazanin" panose="02000506000000020002" pitchFamily="2" charset="-78"/>
              </a:rPr>
              <a:t>F = 0</a:t>
            </a:r>
            <a:r>
              <a:rPr lang="fa-IR" sz="2400" b="1" dirty="0" smtClean="0">
                <a:solidFill>
                  <a:srgbClr val="FF0000"/>
                </a:solidFill>
                <a:latin typeface="IRNazanin" panose="02000506000000020002" pitchFamily="2" charset="-78"/>
                <a:cs typeface="IRNazanin" panose="02000506000000020002" pitchFamily="2" charset="-78"/>
              </a:rPr>
              <a:t> </a:t>
            </a:r>
            <a:r>
              <a:rPr lang="fa-IR" sz="2400" b="1" dirty="0" smtClean="0">
                <a:latin typeface="IRNazanin" panose="02000506000000020002" pitchFamily="2" charset="-78"/>
                <a:cs typeface="IRNazanin" panose="02000506000000020002" pitchFamily="2" charset="-78"/>
              </a:rPr>
              <a:t>یعنی داده جایگذاری شده کاملاً از نظر آماری مطابق داده واقعی است.</a:t>
            </a:r>
            <a:endParaRPr lang="fa-IR" sz="2400" dirty="0" smtClean="0">
              <a:latin typeface="IRNazanin" panose="02000506000000020002" pitchFamily="2" charset="-78"/>
              <a:cs typeface="IRNazanin" panose="02000506000000020002"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7"/>
                                        </p:tgtEl>
                                        <p:attrNameLst>
                                          <p:attrName>style.visibility</p:attrName>
                                        </p:attrNameLst>
                                      </p:cBhvr>
                                      <p:to>
                                        <p:strVal val="visible"/>
                                      </p:to>
                                    </p:set>
                                    <p:anim calcmode="lin" valueType="num">
                                      <p:cBhvr additive="base">
                                        <p:cTn id="14" dur="500" fill="hold"/>
                                        <p:tgtEl>
                                          <p:spTgt spid="17"/>
                                        </p:tgtEl>
                                        <p:attrNameLst>
                                          <p:attrName>ppt_x</p:attrName>
                                        </p:attrNameLst>
                                      </p:cBhvr>
                                      <p:tavLst>
                                        <p:tav tm="0">
                                          <p:val>
                                            <p:strVal val="#ppt_x"/>
                                          </p:val>
                                        </p:tav>
                                        <p:tav tm="100000">
                                          <p:val>
                                            <p:strVal val="#ppt_x"/>
                                          </p:val>
                                        </p:tav>
                                      </p:tavLst>
                                    </p:anim>
                                    <p:anim calcmode="lin" valueType="num">
                                      <p:cBhvr additive="base">
                                        <p:cTn id="15"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18"/>
                                        </p:tgtEl>
                                        <p:attrNameLst>
                                          <p:attrName>style.visibility</p:attrName>
                                        </p:attrNameLst>
                                      </p:cBhvr>
                                      <p:to>
                                        <p:strVal val="visible"/>
                                      </p:to>
                                    </p:set>
                                    <p:anim calcmode="lin" valueType="num">
                                      <p:cBhvr additive="base">
                                        <p:cTn id="20" dur="500" fill="hold"/>
                                        <p:tgtEl>
                                          <p:spTgt spid="18"/>
                                        </p:tgtEl>
                                        <p:attrNameLst>
                                          <p:attrName>ppt_x</p:attrName>
                                        </p:attrNameLst>
                                      </p:cBhvr>
                                      <p:tavLst>
                                        <p:tav tm="0">
                                          <p:val>
                                            <p:strVal val="#ppt_x"/>
                                          </p:val>
                                        </p:tav>
                                        <p:tav tm="100000">
                                          <p:val>
                                            <p:strVal val="#ppt_x"/>
                                          </p:val>
                                        </p:tav>
                                      </p:tavLst>
                                    </p:anim>
                                    <p:anim calcmode="lin" valueType="num">
                                      <p:cBhvr additive="base">
                                        <p:cTn id="21"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fade">
                                      <p:cBhvr>
                                        <p:cTn id="26" dur="1000"/>
                                        <p:tgtEl>
                                          <p:spTgt spid="19"/>
                                        </p:tgtEl>
                                      </p:cBhvr>
                                    </p:animEffect>
                                    <p:anim calcmode="lin" valueType="num">
                                      <p:cBhvr>
                                        <p:cTn id="27" dur="1000" fill="hold"/>
                                        <p:tgtEl>
                                          <p:spTgt spid="19"/>
                                        </p:tgtEl>
                                        <p:attrNameLst>
                                          <p:attrName>ppt_x</p:attrName>
                                        </p:attrNameLst>
                                      </p:cBhvr>
                                      <p:tavLst>
                                        <p:tav tm="0">
                                          <p:val>
                                            <p:strVal val="#ppt_x"/>
                                          </p:val>
                                        </p:tav>
                                        <p:tav tm="100000">
                                          <p:val>
                                            <p:strVal val="#ppt_x"/>
                                          </p:val>
                                        </p:tav>
                                      </p:tavLst>
                                    </p:anim>
                                    <p:anim calcmode="lin" valueType="num">
                                      <p:cBhvr>
                                        <p:cTn id="28"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20"/>
                                        </p:tgtEl>
                                        <p:attrNameLst>
                                          <p:attrName>style.visibility</p:attrName>
                                        </p:attrNameLst>
                                      </p:cBhvr>
                                      <p:to>
                                        <p:strVal val="visible"/>
                                      </p:to>
                                    </p:set>
                                    <p:animEffect transition="in" filter="fade">
                                      <p:cBhvr>
                                        <p:cTn id="33" dur="500"/>
                                        <p:tgtEl>
                                          <p:spTgt spid="20"/>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23"/>
                                        </p:tgtEl>
                                        <p:attrNameLst>
                                          <p:attrName>style.visibility</p:attrName>
                                        </p:attrNameLst>
                                      </p:cBhvr>
                                      <p:to>
                                        <p:strVal val="visible"/>
                                      </p:to>
                                    </p:set>
                                    <p:anim calcmode="lin" valueType="num">
                                      <p:cBhvr additive="base">
                                        <p:cTn id="38" dur="500" fill="hold"/>
                                        <p:tgtEl>
                                          <p:spTgt spid="23"/>
                                        </p:tgtEl>
                                        <p:attrNameLst>
                                          <p:attrName>ppt_x</p:attrName>
                                        </p:attrNameLst>
                                      </p:cBhvr>
                                      <p:tavLst>
                                        <p:tav tm="0">
                                          <p:val>
                                            <p:strVal val="#ppt_x"/>
                                          </p:val>
                                        </p:tav>
                                        <p:tav tm="100000">
                                          <p:val>
                                            <p:strVal val="#ppt_x"/>
                                          </p:val>
                                        </p:tav>
                                      </p:tavLst>
                                    </p:anim>
                                    <p:anim calcmode="lin" valueType="num">
                                      <p:cBhvr additive="base">
                                        <p:cTn id="39" dur="500" fill="hold"/>
                                        <p:tgtEl>
                                          <p:spTgt spid="23"/>
                                        </p:tgtEl>
                                        <p:attrNameLst>
                                          <p:attrName>ppt_y</p:attrName>
                                        </p:attrNameLst>
                                      </p:cBhvr>
                                      <p:tavLst>
                                        <p:tav tm="0">
                                          <p:val>
                                            <p:strVal val="1+#ppt_h/2"/>
                                          </p:val>
                                        </p:tav>
                                        <p:tav tm="100000">
                                          <p:val>
                                            <p:strVal val="#ppt_y"/>
                                          </p:val>
                                        </p:tav>
                                      </p:tavLst>
                                    </p:anim>
                                  </p:childTnLst>
                                </p:cTn>
                              </p:par>
                              <p:par>
                                <p:cTn id="40" presetID="2" presetClass="entr" presetSubtype="4" fill="hold" nodeType="withEffect">
                                  <p:stCondLst>
                                    <p:cond delay="0"/>
                                  </p:stCondLst>
                                  <p:childTnLst>
                                    <p:set>
                                      <p:cBhvr>
                                        <p:cTn id="41" dur="1" fill="hold">
                                          <p:stCondLst>
                                            <p:cond delay="0"/>
                                          </p:stCondLst>
                                        </p:cTn>
                                        <p:tgtEl>
                                          <p:spTgt spid="24"/>
                                        </p:tgtEl>
                                        <p:attrNameLst>
                                          <p:attrName>style.visibility</p:attrName>
                                        </p:attrNameLst>
                                      </p:cBhvr>
                                      <p:to>
                                        <p:strVal val="visible"/>
                                      </p:to>
                                    </p:set>
                                    <p:anim calcmode="lin" valueType="num">
                                      <p:cBhvr additive="base">
                                        <p:cTn id="42" dur="500" fill="hold"/>
                                        <p:tgtEl>
                                          <p:spTgt spid="24"/>
                                        </p:tgtEl>
                                        <p:attrNameLst>
                                          <p:attrName>ppt_x</p:attrName>
                                        </p:attrNameLst>
                                      </p:cBhvr>
                                      <p:tavLst>
                                        <p:tav tm="0">
                                          <p:val>
                                            <p:strVal val="#ppt_x"/>
                                          </p:val>
                                        </p:tav>
                                        <p:tav tm="100000">
                                          <p:val>
                                            <p:strVal val="#ppt_x"/>
                                          </p:val>
                                        </p:tav>
                                      </p:tavLst>
                                    </p:anim>
                                    <p:anim calcmode="lin" valueType="num">
                                      <p:cBhvr additive="base">
                                        <p:cTn id="43"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25"/>
                                        </p:tgtEl>
                                        <p:attrNameLst>
                                          <p:attrName>style.visibility</p:attrName>
                                        </p:attrNameLst>
                                      </p:cBhvr>
                                      <p:to>
                                        <p:strVal val="visible"/>
                                      </p:to>
                                    </p:set>
                                    <p:anim calcmode="lin" valueType="num">
                                      <p:cBhvr additive="base">
                                        <p:cTn id="48" dur="500" fill="hold"/>
                                        <p:tgtEl>
                                          <p:spTgt spid="25"/>
                                        </p:tgtEl>
                                        <p:attrNameLst>
                                          <p:attrName>ppt_x</p:attrName>
                                        </p:attrNameLst>
                                      </p:cBhvr>
                                      <p:tavLst>
                                        <p:tav tm="0">
                                          <p:val>
                                            <p:strVal val="#ppt_x"/>
                                          </p:val>
                                        </p:tav>
                                        <p:tav tm="100000">
                                          <p:val>
                                            <p:strVal val="#ppt_x"/>
                                          </p:val>
                                        </p:tav>
                                      </p:tavLst>
                                    </p:anim>
                                    <p:anim calcmode="lin" valueType="num">
                                      <p:cBhvr additive="base">
                                        <p:cTn id="49" dur="500" fill="hold"/>
                                        <p:tgtEl>
                                          <p:spTgt spid="25"/>
                                        </p:tgtEl>
                                        <p:attrNameLst>
                                          <p:attrName>ppt_y</p:attrName>
                                        </p:attrNameLst>
                                      </p:cBhvr>
                                      <p:tavLst>
                                        <p:tav tm="0">
                                          <p:val>
                                            <p:strVal val="1+#ppt_h/2"/>
                                          </p:val>
                                        </p:tav>
                                        <p:tav tm="100000">
                                          <p:val>
                                            <p:strVal val="#ppt_y"/>
                                          </p:val>
                                        </p:tav>
                                      </p:tavLst>
                                    </p:anim>
                                  </p:childTnLst>
                                </p:cTn>
                              </p:par>
                              <p:par>
                                <p:cTn id="50" presetID="2" presetClass="entr" presetSubtype="4" fill="hold" nodeType="withEffect">
                                  <p:stCondLst>
                                    <p:cond delay="0"/>
                                  </p:stCondLst>
                                  <p:childTnLst>
                                    <p:set>
                                      <p:cBhvr>
                                        <p:cTn id="51" dur="1" fill="hold">
                                          <p:stCondLst>
                                            <p:cond delay="0"/>
                                          </p:stCondLst>
                                        </p:cTn>
                                        <p:tgtEl>
                                          <p:spTgt spid="26"/>
                                        </p:tgtEl>
                                        <p:attrNameLst>
                                          <p:attrName>style.visibility</p:attrName>
                                        </p:attrNameLst>
                                      </p:cBhvr>
                                      <p:to>
                                        <p:strVal val="visible"/>
                                      </p:to>
                                    </p:set>
                                    <p:anim calcmode="lin" valueType="num">
                                      <p:cBhvr additive="base">
                                        <p:cTn id="52" dur="500" fill="hold"/>
                                        <p:tgtEl>
                                          <p:spTgt spid="26"/>
                                        </p:tgtEl>
                                        <p:attrNameLst>
                                          <p:attrName>ppt_x</p:attrName>
                                        </p:attrNameLst>
                                      </p:cBhvr>
                                      <p:tavLst>
                                        <p:tav tm="0">
                                          <p:val>
                                            <p:strVal val="#ppt_x"/>
                                          </p:val>
                                        </p:tav>
                                        <p:tav tm="100000">
                                          <p:val>
                                            <p:strVal val="#ppt_x"/>
                                          </p:val>
                                        </p:tav>
                                      </p:tavLst>
                                    </p:anim>
                                    <p:anim calcmode="lin" valueType="num">
                                      <p:cBhvr additive="base">
                                        <p:cTn id="53"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grpId="0" nodeType="clickEffect">
                                  <p:stCondLst>
                                    <p:cond delay="0"/>
                                  </p:stCondLst>
                                  <p:childTnLst>
                                    <p:set>
                                      <p:cBhvr>
                                        <p:cTn id="57" dur="1" fill="hold">
                                          <p:stCondLst>
                                            <p:cond delay="0"/>
                                          </p:stCondLst>
                                        </p:cTn>
                                        <p:tgtEl>
                                          <p:spTgt spid="27"/>
                                        </p:tgtEl>
                                        <p:attrNameLst>
                                          <p:attrName>style.visibility</p:attrName>
                                        </p:attrNameLst>
                                      </p:cBhvr>
                                      <p:to>
                                        <p:strVal val="visible"/>
                                      </p:to>
                                    </p:set>
                                    <p:anim calcmode="lin" valueType="num">
                                      <p:cBhvr additive="base">
                                        <p:cTn id="58" dur="500" fill="hold"/>
                                        <p:tgtEl>
                                          <p:spTgt spid="27"/>
                                        </p:tgtEl>
                                        <p:attrNameLst>
                                          <p:attrName>ppt_x</p:attrName>
                                        </p:attrNameLst>
                                      </p:cBhvr>
                                      <p:tavLst>
                                        <p:tav tm="0">
                                          <p:val>
                                            <p:strVal val="#ppt_x"/>
                                          </p:val>
                                        </p:tav>
                                        <p:tav tm="100000">
                                          <p:val>
                                            <p:strVal val="#ppt_x"/>
                                          </p:val>
                                        </p:tav>
                                      </p:tavLst>
                                    </p:anim>
                                    <p:anim calcmode="lin" valueType="num">
                                      <p:cBhvr additive="base">
                                        <p:cTn id="59" dur="500" fill="hold"/>
                                        <p:tgtEl>
                                          <p:spTgt spid="27"/>
                                        </p:tgtEl>
                                        <p:attrNameLst>
                                          <p:attrName>ppt_y</p:attrName>
                                        </p:attrNameLst>
                                      </p:cBhvr>
                                      <p:tavLst>
                                        <p:tav tm="0">
                                          <p:val>
                                            <p:strVal val="1+#ppt_h/2"/>
                                          </p:val>
                                        </p:tav>
                                        <p:tav tm="100000">
                                          <p:val>
                                            <p:strVal val="#ppt_y"/>
                                          </p:val>
                                        </p:tav>
                                      </p:tavLst>
                                    </p:anim>
                                  </p:childTnLst>
                                </p:cTn>
                              </p:par>
                              <p:par>
                                <p:cTn id="60" presetID="2" presetClass="entr" presetSubtype="4" fill="hold" nodeType="withEffect">
                                  <p:stCondLst>
                                    <p:cond delay="0"/>
                                  </p:stCondLst>
                                  <p:childTnLst>
                                    <p:set>
                                      <p:cBhvr>
                                        <p:cTn id="61" dur="1" fill="hold">
                                          <p:stCondLst>
                                            <p:cond delay="0"/>
                                          </p:stCondLst>
                                        </p:cTn>
                                        <p:tgtEl>
                                          <p:spTgt spid="28"/>
                                        </p:tgtEl>
                                        <p:attrNameLst>
                                          <p:attrName>style.visibility</p:attrName>
                                        </p:attrNameLst>
                                      </p:cBhvr>
                                      <p:to>
                                        <p:strVal val="visible"/>
                                      </p:to>
                                    </p:set>
                                    <p:anim calcmode="lin" valueType="num">
                                      <p:cBhvr additive="base">
                                        <p:cTn id="62" dur="500" fill="hold"/>
                                        <p:tgtEl>
                                          <p:spTgt spid="28"/>
                                        </p:tgtEl>
                                        <p:attrNameLst>
                                          <p:attrName>ppt_x</p:attrName>
                                        </p:attrNameLst>
                                      </p:cBhvr>
                                      <p:tavLst>
                                        <p:tav tm="0">
                                          <p:val>
                                            <p:strVal val="#ppt_x"/>
                                          </p:val>
                                        </p:tav>
                                        <p:tav tm="100000">
                                          <p:val>
                                            <p:strVal val="#ppt_x"/>
                                          </p:val>
                                        </p:tav>
                                      </p:tavLst>
                                    </p:anim>
                                    <p:anim calcmode="lin" valueType="num">
                                      <p:cBhvr additive="base">
                                        <p:cTn id="63" dur="500" fill="hold"/>
                                        <p:tgtEl>
                                          <p:spTgt spid="28"/>
                                        </p:tgtEl>
                                        <p:attrNameLst>
                                          <p:attrName>ppt_y</p:attrName>
                                        </p:attrNameLst>
                                      </p:cBhvr>
                                      <p:tavLst>
                                        <p:tav tm="0">
                                          <p:val>
                                            <p:strVal val="1+#ppt_h/2"/>
                                          </p:val>
                                        </p:tav>
                                        <p:tav tm="100000">
                                          <p:val>
                                            <p:strVal val="#ppt_y"/>
                                          </p:val>
                                        </p:tav>
                                      </p:tavLst>
                                    </p:anim>
                                  </p:childTnLst>
                                </p:cTn>
                              </p:par>
                              <p:par>
                                <p:cTn id="64" presetID="2" presetClass="entr" presetSubtype="4" fill="hold" nodeType="withEffect">
                                  <p:stCondLst>
                                    <p:cond delay="0"/>
                                  </p:stCondLst>
                                  <p:childTnLst>
                                    <p:set>
                                      <p:cBhvr>
                                        <p:cTn id="65" dur="1" fill="hold">
                                          <p:stCondLst>
                                            <p:cond delay="0"/>
                                          </p:stCondLst>
                                        </p:cTn>
                                        <p:tgtEl>
                                          <p:spTgt spid="29"/>
                                        </p:tgtEl>
                                        <p:attrNameLst>
                                          <p:attrName>style.visibility</p:attrName>
                                        </p:attrNameLst>
                                      </p:cBhvr>
                                      <p:to>
                                        <p:strVal val="visible"/>
                                      </p:to>
                                    </p:set>
                                    <p:anim calcmode="lin" valueType="num">
                                      <p:cBhvr additive="base">
                                        <p:cTn id="66" dur="500" fill="hold"/>
                                        <p:tgtEl>
                                          <p:spTgt spid="29"/>
                                        </p:tgtEl>
                                        <p:attrNameLst>
                                          <p:attrName>ppt_x</p:attrName>
                                        </p:attrNameLst>
                                      </p:cBhvr>
                                      <p:tavLst>
                                        <p:tav tm="0">
                                          <p:val>
                                            <p:strVal val="#ppt_x"/>
                                          </p:val>
                                        </p:tav>
                                        <p:tav tm="100000">
                                          <p:val>
                                            <p:strVal val="#ppt_x"/>
                                          </p:val>
                                        </p:tav>
                                      </p:tavLst>
                                    </p:anim>
                                    <p:anim calcmode="lin" valueType="num">
                                      <p:cBhvr additive="base">
                                        <p:cTn id="67"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grpId="0" nodeType="clickEffect">
                                  <p:stCondLst>
                                    <p:cond delay="0"/>
                                  </p:stCondLst>
                                  <p:childTnLst>
                                    <p:set>
                                      <p:cBhvr>
                                        <p:cTn id="71" dur="1" fill="hold">
                                          <p:stCondLst>
                                            <p:cond delay="0"/>
                                          </p:stCondLst>
                                        </p:cTn>
                                        <p:tgtEl>
                                          <p:spTgt spid="30"/>
                                        </p:tgtEl>
                                        <p:attrNameLst>
                                          <p:attrName>style.visibility</p:attrName>
                                        </p:attrNameLst>
                                      </p:cBhvr>
                                      <p:to>
                                        <p:strVal val="visible"/>
                                      </p:to>
                                    </p:set>
                                    <p:anim calcmode="lin" valueType="num">
                                      <p:cBhvr additive="base">
                                        <p:cTn id="72" dur="500" fill="hold"/>
                                        <p:tgtEl>
                                          <p:spTgt spid="30"/>
                                        </p:tgtEl>
                                        <p:attrNameLst>
                                          <p:attrName>ppt_x</p:attrName>
                                        </p:attrNameLst>
                                      </p:cBhvr>
                                      <p:tavLst>
                                        <p:tav tm="0">
                                          <p:val>
                                            <p:strVal val="#ppt_x"/>
                                          </p:val>
                                        </p:tav>
                                        <p:tav tm="100000">
                                          <p:val>
                                            <p:strVal val="#ppt_x"/>
                                          </p:val>
                                        </p:tav>
                                      </p:tavLst>
                                    </p:anim>
                                    <p:anim calcmode="lin" valueType="num">
                                      <p:cBhvr additive="base">
                                        <p:cTn id="73" dur="500" fill="hold"/>
                                        <p:tgtEl>
                                          <p:spTgt spid="30"/>
                                        </p:tgtEl>
                                        <p:attrNameLst>
                                          <p:attrName>ppt_y</p:attrName>
                                        </p:attrNameLst>
                                      </p:cBhvr>
                                      <p:tavLst>
                                        <p:tav tm="0">
                                          <p:val>
                                            <p:strVal val="1+#ppt_h/2"/>
                                          </p:val>
                                        </p:tav>
                                        <p:tav tm="100000">
                                          <p:val>
                                            <p:strVal val="#ppt_y"/>
                                          </p:val>
                                        </p:tav>
                                      </p:tavLst>
                                    </p:anim>
                                  </p:childTnLst>
                                </p:cTn>
                              </p:par>
                              <p:par>
                                <p:cTn id="74" presetID="2" presetClass="entr" presetSubtype="4" fill="hold" nodeType="withEffect">
                                  <p:stCondLst>
                                    <p:cond delay="0"/>
                                  </p:stCondLst>
                                  <p:childTnLst>
                                    <p:set>
                                      <p:cBhvr>
                                        <p:cTn id="75" dur="1" fill="hold">
                                          <p:stCondLst>
                                            <p:cond delay="0"/>
                                          </p:stCondLst>
                                        </p:cTn>
                                        <p:tgtEl>
                                          <p:spTgt spid="32"/>
                                        </p:tgtEl>
                                        <p:attrNameLst>
                                          <p:attrName>style.visibility</p:attrName>
                                        </p:attrNameLst>
                                      </p:cBhvr>
                                      <p:to>
                                        <p:strVal val="visible"/>
                                      </p:to>
                                    </p:set>
                                    <p:anim calcmode="lin" valueType="num">
                                      <p:cBhvr additive="base">
                                        <p:cTn id="76" dur="500" fill="hold"/>
                                        <p:tgtEl>
                                          <p:spTgt spid="32"/>
                                        </p:tgtEl>
                                        <p:attrNameLst>
                                          <p:attrName>ppt_x</p:attrName>
                                        </p:attrNameLst>
                                      </p:cBhvr>
                                      <p:tavLst>
                                        <p:tav tm="0">
                                          <p:val>
                                            <p:strVal val="#ppt_x"/>
                                          </p:val>
                                        </p:tav>
                                        <p:tav tm="100000">
                                          <p:val>
                                            <p:strVal val="#ppt_x"/>
                                          </p:val>
                                        </p:tav>
                                      </p:tavLst>
                                    </p:anim>
                                    <p:anim calcmode="lin" valueType="num">
                                      <p:cBhvr additive="base">
                                        <p:cTn id="77" dur="500" fill="hold"/>
                                        <p:tgtEl>
                                          <p:spTgt spid="32"/>
                                        </p:tgtEl>
                                        <p:attrNameLst>
                                          <p:attrName>ppt_y</p:attrName>
                                        </p:attrNameLst>
                                      </p:cBhvr>
                                      <p:tavLst>
                                        <p:tav tm="0">
                                          <p:val>
                                            <p:strVal val="1+#ppt_h/2"/>
                                          </p:val>
                                        </p:tav>
                                        <p:tav tm="100000">
                                          <p:val>
                                            <p:strVal val="#ppt_y"/>
                                          </p:val>
                                        </p:tav>
                                      </p:tavLst>
                                    </p:anim>
                                  </p:childTnLst>
                                </p:cTn>
                              </p:par>
                              <p:par>
                                <p:cTn id="78" presetID="2" presetClass="entr" presetSubtype="4" fill="hold" nodeType="withEffect">
                                  <p:stCondLst>
                                    <p:cond delay="0"/>
                                  </p:stCondLst>
                                  <p:childTnLst>
                                    <p:set>
                                      <p:cBhvr>
                                        <p:cTn id="79" dur="1" fill="hold">
                                          <p:stCondLst>
                                            <p:cond delay="0"/>
                                          </p:stCondLst>
                                        </p:cTn>
                                        <p:tgtEl>
                                          <p:spTgt spid="33"/>
                                        </p:tgtEl>
                                        <p:attrNameLst>
                                          <p:attrName>style.visibility</p:attrName>
                                        </p:attrNameLst>
                                      </p:cBhvr>
                                      <p:to>
                                        <p:strVal val="visible"/>
                                      </p:to>
                                    </p:set>
                                    <p:anim calcmode="lin" valueType="num">
                                      <p:cBhvr additive="base">
                                        <p:cTn id="80" dur="500" fill="hold"/>
                                        <p:tgtEl>
                                          <p:spTgt spid="33"/>
                                        </p:tgtEl>
                                        <p:attrNameLst>
                                          <p:attrName>ppt_x</p:attrName>
                                        </p:attrNameLst>
                                      </p:cBhvr>
                                      <p:tavLst>
                                        <p:tav tm="0">
                                          <p:val>
                                            <p:strVal val="#ppt_x"/>
                                          </p:val>
                                        </p:tav>
                                        <p:tav tm="100000">
                                          <p:val>
                                            <p:strVal val="#ppt_x"/>
                                          </p:val>
                                        </p:tav>
                                      </p:tavLst>
                                    </p:anim>
                                    <p:anim calcmode="lin" valueType="num">
                                      <p:cBhvr additive="base">
                                        <p:cTn id="81" dur="500" fill="hold"/>
                                        <p:tgtEl>
                                          <p:spTgt spid="33"/>
                                        </p:tgtEl>
                                        <p:attrNameLst>
                                          <p:attrName>ppt_y</p:attrName>
                                        </p:attrNameLst>
                                      </p:cBhvr>
                                      <p:tavLst>
                                        <p:tav tm="0">
                                          <p:val>
                                            <p:strVal val="1+#ppt_h/2"/>
                                          </p:val>
                                        </p:tav>
                                        <p:tav tm="100000">
                                          <p:val>
                                            <p:strVal val="#ppt_y"/>
                                          </p:val>
                                        </p:tav>
                                      </p:tavLst>
                                    </p:anim>
                                  </p:childTnLst>
                                </p:cTn>
                              </p:par>
                              <p:par>
                                <p:cTn id="82" presetID="2" presetClass="entr" presetSubtype="4" fill="hold" grpId="0" nodeType="withEffect">
                                  <p:stCondLst>
                                    <p:cond delay="0"/>
                                  </p:stCondLst>
                                  <p:childTnLst>
                                    <p:set>
                                      <p:cBhvr>
                                        <p:cTn id="83" dur="1" fill="hold">
                                          <p:stCondLst>
                                            <p:cond delay="0"/>
                                          </p:stCondLst>
                                        </p:cTn>
                                        <p:tgtEl>
                                          <p:spTgt spid="34"/>
                                        </p:tgtEl>
                                        <p:attrNameLst>
                                          <p:attrName>style.visibility</p:attrName>
                                        </p:attrNameLst>
                                      </p:cBhvr>
                                      <p:to>
                                        <p:strVal val="visible"/>
                                      </p:to>
                                    </p:set>
                                    <p:anim calcmode="lin" valueType="num">
                                      <p:cBhvr additive="base">
                                        <p:cTn id="84" dur="500" fill="hold"/>
                                        <p:tgtEl>
                                          <p:spTgt spid="34"/>
                                        </p:tgtEl>
                                        <p:attrNameLst>
                                          <p:attrName>ppt_x</p:attrName>
                                        </p:attrNameLst>
                                      </p:cBhvr>
                                      <p:tavLst>
                                        <p:tav tm="0">
                                          <p:val>
                                            <p:strVal val="#ppt_x"/>
                                          </p:val>
                                        </p:tav>
                                        <p:tav tm="100000">
                                          <p:val>
                                            <p:strVal val="#ppt_x"/>
                                          </p:val>
                                        </p:tav>
                                      </p:tavLst>
                                    </p:anim>
                                    <p:anim calcmode="lin" valueType="num">
                                      <p:cBhvr additive="base">
                                        <p:cTn id="85"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7" grpId="0"/>
      <p:bldP spid="19" grpId="0"/>
      <p:bldP spid="20" grpId="0" animBg="1"/>
      <p:bldP spid="23" grpId="0"/>
      <p:bldP spid="25" grpId="0"/>
      <p:bldP spid="27" grpId="0"/>
      <p:bldP spid="30" grpId="0"/>
      <p:bldP spid="3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3"/>
          <p:cNvSpPr/>
          <p:nvPr/>
        </p:nvSpPr>
        <p:spPr>
          <a:xfrm rot="10800000">
            <a:off x="14001511" y="338568"/>
            <a:ext cx="4686633" cy="828000"/>
          </a:xfrm>
          <a:custGeom>
            <a:avLst/>
            <a:gdLst/>
            <a:ahLst/>
            <a:cxnLst/>
            <a:rect l="l" t="t" r="r" b="b"/>
            <a:pathLst>
              <a:path w="1909445" h="437514">
                <a:moveTo>
                  <a:pt x="1690241" y="0"/>
                </a:moveTo>
                <a:lnTo>
                  <a:pt x="0" y="0"/>
                </a:lnTo>
                <a:lnTo>
                  <a:pt x="0" y="437154"/>
                </a:lnTo>
                <a:lnTo>
                  <a:pt x="1690241" y="437154"/>
                </a:lnTo>
                <a:lnTo>
                  <a:pt x="1740359" y="431381"/>
                </a:lnTo>
                <a:lnTo>
                  <a:pt x="1786366" y="414937"/>
                </a:lnTo>
                <a:lnTo>
                  <a:pt x="1826950" y="389135"/>
                </a:lnTo>
                <a:lnTo>
                  <a:pt x="1860800" y="355285"/>
                </a:lnTo>
                <a:lnTo>
                  <a:pt x="1886602" y="314701"/>
                </a:lnTo>
                <a:lnTo>
                  <a:pt x="1903046" y="268694"/>
                </a:lnTo>
                <a:lnTo>
                  <a:pt x="1908818" y="218577"/>
                </a:lnTo>
                <a:lnTo>
                  <a:pt x="1903046" y="168459"/>
                </a:lnTo>
                <a:lnTo>
                  <a:pt x="1886602" y="122452"/>
                </a:lnTo>
                <a:lnTo>
                  <a:pt x="1860800" y="81868"/>
                </a:lnTo>
                <a:lnTo>
                  <a:pt x="1826950" y="48018"/>
                </a:lnTo>
                <a:lnTo>
                  <a:pt x="1786366" y="22216"/>
                </a:lnTo>
                <a:lnTo>
                  <a:pt x="1740359" y="5772"/>
                </a:lnTo>
                <a:lnTo>
                  <a:pt x="1690241" y="0"/>
                </a:lnTo>
                <a:close/>
              </a:path>
            </a:pathLst>
          </a:custGeom>
          <a:solidFill>
            <a:srgbClr val="FFA001"/>
          </a:solidFill>
        </p:spPr>
        <p:txBody>
          <a:bodyPr wrap="square" lIns="0" tIns="0" rIns="0" bIns="0" rtlCol="0"/>
          <a:lstStyle/>
          <a:p>
            <a:endParaRPr dirty="0"/>
          </a:p>
        </p:txBody>
      </p:sp>
      <p:sp>
        <p:nvSpPr>
          <p:cNvPr id="3" name="object 5"/>
          <p:cNvSpPr txBox="1"/>
          <p:nvPr/>
        </p:nvSpPr>
        <p:spPr>
          <a:xfrm>
            <a:off x="14192289" y="546101"/>
            <a:ext cx="4305076" cy="412934"/>
          </a:xfrm>
          <a:prstGeom prst="rect">
            <a:avLst/>
          </a:prstGeom>
        </p:spPr>
        <p:txBody>
          <a:bodyPr vert="horz" wrap="square" lIns="0" tIns="12700" rIns="0" bIns="0" rtlCol="0">
            <a:spAutoFit/>
          </a:bodyPr>
          <a:lstStyle/>
          <a:p>
            <a:pPr marL="12700" algn="r" rtl="1">
              <a:spcBef>
                <a:spcPts val="100"/>
              </a:spcBef>
            </a:pPr>
            <a:r>
              <a:rPr lang="fa-IR" sz="2600" b="1" dirty="0" smtClean="0">
                <a:solidFill>
                  <a:srgbClr val="FFFFFF"/>
                </a:solidFill>
                <a:latin typeface="IRZar" panose="02000506000000020002" pitchFamily="2" charset="-78"/>
                <a:cs typeface="IRZar" panose="02000506000000020002" pitchFamily="2" charset="-78"/>
              </a:rPr>
              <a:t>3.4 جمعیت، عملگرها و معیار توقف</a:t>
            </a:r>
            <a:endParaRPr sz="2600" b="1" dirty="0">
              <a:latin typeface="IRZar" panose="02000506000000020002" pitchFamily="2" charset="-78"/>
              <a:cs typeface="IRZar" panose="02000506000000020002" pitchFamily="2" charset="-78"/>
            </a:endParaRPr>
          </a:p>
        </p:txBody>
      </p:sp>
      <p:sp>
        <p:nvSpPr>
          <p:cNvPr id="4" name="object 10"/>
          <p:cNvSpPr txBox="1"/>
          <p:nvPr/>
        </p:nvSpPr>
        <p:spPr>
          <a:xfrm>
            <a:off x="11296689" y="1433192"/>
            <a:ext cx="7200676" cy="1925527"/>
          </a:xfrm>
          <a:prstGeom prst="rect">
            <a:avLst/>
          </a:prstGeom>
        </p:spPr>
        <p:txBody>
          <a:bodyPr vert="horz" wrap="square" lIns="0" tIns="5080" rIns="0" bIns="0" rtlCol="0">
            <a:spAutoFit/>
          </a:bodyPr>
          <a:lstStyle/>
          <a:p>
            <a:pPr marL="355600" marR="5080" indent="-342900" algn="just" rtl="1">
              <a:lnSpc>
                <a:spcPct val="104200"/>
              </a:lnSpc>
              <a:spcBef>
                <a:spcPts val="40"/>
              </a:spcBef>
              <a:buFont typeface="Arial" panose="020B0604020202020204" pitchFamily="34" charset="0"/>
              <a:buChar char="•"/>
            </a:pPr>
            <a:r>
              <a:rPr lang="fa-IR" sz="2400" b="1" dirty="0" smtClean="0">
                <a:latin typeface="IRNazanin" panose="02000506000000020002" pitchFamily="2" charset="-78"/>
                <a:cs typeface="IRNazanin" panose="02000506000000020002" pitchFamily="2" charset="-78"/>
              </a:rPr>
              <a:t>فرد: </a:t>
            </a:r>
            <a:r>
              <a:rPr lang="fa-IR" sz="2400" dirty="0" smtClean="0">
                <a:latin typeface="IRNazanin" panose="02000506000000020002" pitchFamily="2" charset="-78"/>
                <a:cs typeface="IRNazanin" panose="02000506000000020002" pitchFamily="2" charset="-78"/>
              </a:rPr>
              <a:t>یک پرکردن کامل برای داده های گم شده (</a:t>
            </a:r>
            <a:r>
              <a:rPr lang="fa-IR" sz="2400" b="1" dirty="0" smtClean="0">
                <a:latin typeface="IRNazanin" panose="02000506000000020002" pitchFamily="2" charset="-78"/>
                <a:cs typeface="IRNazanin" panose="02000506000000020002" pitchFamily="2" charset="-78"/>
              </a:rPr>
              <a:t>یک راه حل</a:t>
            </a:r>
            <a:r>
              <a:rPr lang="fa-IR" sz="2400" dirty="0" smtClean="0">
                <a:latin typeface="IRNazanin" panose="02000506000000020002" pitchFamily="2" charset="-78"/>
                <a:cs typeface="IRNazanin" panose="02000506000000020002" pitchFamily="2" charset="-78"/>
              </a:rPr>
              <a:t>)</a:t>
            </a:r>
            <a:endParaRPr lang="fa-IR" sz="2400" b="1" dirty="0" smtClean="0">
              <a:latin typeface="IRNazanin" panose="02000506000000020002" pitchFamily="2" charset="-78"/>
              <a:cs typeface="IRNazanin" panose="02000506000000020002" pitchFamily="2" charset="-78"/>
            </a:endParaRPr>
          </a:p>
          <a:p>
            <a:pPr marL="355600" marR="5080" indent="-342900" algn="just" rtl="1">
              <a:lnSpc>
                <a:spcPct val="104200"/>
              </a:lnSpc>
              <a:spcBef>
                <a:spcPts val="40"/>
              </a:spcBef>
              <a:buFont typeface="Arial" panose="020B0604020202020204" pitchFamily="34" charset="0"/>
              <a:buChar char="•"/>
            </a:pPr>
            <a:r>
              <a:rPr lang="fa-IR" sz="2400" b="1" dirty="0" smtClean="0">
                <a:latin typeface="IRNazanin" panose="02000506000000020002" pitchFamily="2" charset="-78"/>
                <a:cs typeface="IRNazanin" panose="02000506000000020002" pitchFamily="2" charset="-78"/>
              </a:rPr>
              <a:t>ژن: </a:t>
            </a:r>
            <a:r>
              <a:rPr lang="fa-IR" sz="2400" dirty="0" smtClean="0">
                <a:latin typeface="IRNazanin" panose="02000506000000020002" pitchFamily="2" charset="-78"/>
                <a:cs typeface="IRNazanin" panose="02000506000000020002" pitchFamily="2" charset="-78"/>
              </a:rPr>
              <a:t>یک مقدار گمشده</a:t>
            </a:r>
            <a:endParaRPr lang="fa-IR" sz="2400" b="1" dirty="0" smtClean="0">
              <a:latin typeface="IRNazanin" panose="02000506000000020002" pitchFamily="2" charset="-78"/>
              <a:cs typeface="IRNazanin" panose="02000506000000020002" pitchFamily="2" charset="-78"/>
            </a:endParaRPr>
          </a:p>
          <a:p>
            <a:pPr marL="355600" marR="5080" indent="-342900" algn="just" rtl="1">
              <a:lnSpc>
                <a:spcPct val="104200"/>
              </a:lnSpc>
              <a:spcBef>
                <a:spcPts val="40"/>
              </a:spcBef>
              <a:buFont typeface="Arial" panose="020B0604020202020204" pitchFamily="34" charset="0"/>
              <a:buChar char="•"/>
            </a:pPr>
            <a:r>
              <a:rPr lang="fa-IR" sz="2400" b="1" dirty="0" smtClean="0">
                <a:latin typeface="IRNazanin" panose="02000506000000020002" pitchFamily="2" charset="-78"/>
                <a:cs typeface="IRNazanin" panose="02000506000000020002" pitchFamily="2" charset="-78"/>
              </a:rPr>
              <a:t>جمعیت: </a:t>
            </a:r>
            <a:r>
              <a:rPr lang="fa-IR" sz="2400" dirty="0" smtClean="0">
                <a:latin typeface="IRNazanin" panose="02000506000000020002" pitchFamily="2" charset="-78"/>
                <a:cs typeface="IRNazanin" panose="02000506000000020002" pitchFamily="2" charset="-78"/>
              </a:rPr>
              <a:t>مجموعه ایی از افراد (راه حل ها – پرکردن ها)</a:t>
            </a:r>
            <a:endParaRPr lang="fa-IR" sz="2400" b="1" dirty="0" smtClean="0">
              <a:latin typeface="IRNazanin" panose="02000506000000020002" pitchFamily="2" charset="-78"/>
              <a:cs typeface="IRNazanin" panose="02000506000000020002" pitchFamily="2" charset="-78"/>
            </a:endParaRPr>
          </a:p>
          <a:p>
            <a:pPr marL="355600" marR="5080" indent="-342900" algn="just" rtl="1">
              <a:lnSpc>
                <a:spcPct val="104200"/>
              </a:lnSpc>
              <a:spcBef>
                <a:spcPts val="40"/>
              </a:spcBef>
              <a:buFont typeface="Arial" panose="020B0604020202020204" pitchFamily="34" charset="0"/>
              <a:buChar char="•"/>
            </a:pPr>
            <a:r>
              <a:rPr lang="fa-IR" sz="2400" b="1" dirty="0" smtClean="0">
                <a:latin typeface="IRNazanin" panose="02000506000000020002" pitchFamily="2" charset="-78"/>
                <a:cs typeface="IRNazanin" panose="02000506000000020002" pitchFamily="2" charset="-78"/>
              </a:rPr>
              <a:t>جهش: </a:t>
            </a:r>
            <a:r>
              <a:rPr lang="fa-IR" sz="2400" dirty="0" smtClean="0">
                <a:latin typeface="IRNazanin" panose="02000506000000020002" pitchFamily="2" charset="-78"/>
                <a:cs typeface="IRNazanin" panose="02000506000000020002" pitchFamily="2" charset="-78"/>
              </a:rPr>
              <a:t>تغییر تصادفی یک مقدار</a:t>
            </a:r>
            <a:endParaRPr lang="fa-IR" sz="2400" b="1" dirty="0" smtClean="0">
              <a:latin typeface="IRNazanin" panose="02000506000000020002" pitchFamily="2" charset="-78"/>
              <a:cs typeface="IRNazanin" panose="02000506000000020002" pitchFamily="2" charset="-78"/>
            </a:endParaRPr>
          </a:p>
          <a:p>
            <a:pPr marL="355600" marR="5080" indent="-342900" algn="just" rtl="1">
              <a:lnSpc>
                <a:spcPct val="104200"/>
              </a:lnSpc>
              <a:spcBef>
                <a:spcPts val="40"/>
              </a:spcBef>
              <a:buFont typeface="Arial" panose="020B0604020202020204" pitchFamily="34" charset="0"/>
              <a:buChar char="•"/>
            </a:pPr>
            <a:r>
              <a:rPr lang="en-US" sz="2400" b="1" dirty="0" smtClean="0">
                <a:latin typeface="IRNazanin" panose="02000506000000020002" pitchFamily="2" charset="-78"/>
                <a:cs typeface="IRNazanin" panose="02000506000000020002" pitchFamily="2" charset="-78"/>
              </a:rPr>
              <a:t>Crossover</a:t>
            </a:r>
            <a:r>
              <a:rPr lang="fa-IR" sz="2400" b="1" dirty="0" smtClean="0">
                <a:latin typeface="IRNazanin" panose="02000506000000020002" pitchFamily="2" charset="-78"/>
                <a:cs typeface="IRNazanin" panose="02000506000000020002" pitchFamily="2" charset="-78"/>
              </a:rPr>
              <a:t>: </a:t>
            </a:r>
            <a:r>
              <a:rPr lang="fa-IR" sz="2400" dirty="0" smtClean="0">
                <a:latin typeface="IRNazanin" panose="02000506000000020002" pitchFamily="2" charset="-78"/>
                <a:cs typeface="IRNazanin" panose="02000506000000020002" pitchFamily="2" charset="-78"/>
              </a:rPr>
              <a:t>انتقال اطلاعات خوب بین افراد</a:t>
            </a:r>
          </a:p>
        </p:txBody>
      </p:sp>
      <p:sp>
        <p:nvSpPr>
          <p:cNvPr id="5" name="object 3">
            <a:extLst>
              <a:ext uri="{FF2B5EF4-FFF2-40B4-BE49-F238E27FC236}">
                <a16:creationId xmlns:a16="http://schemas.microsoft.com/office/drawing/2014/main" id="{AFBBF8AE-0749-4883-8B9F-42B9767A18FE}"/>
              </a:ext>
            </a:extLst>
          </p:cNvPr>
          <p:cNvSpPr/>
          <p:nvPr/>
        </p:nvSpPr>
        <p:spPr>
          <a:xfrm rot="10800000">
            <a:off x="15829756" y="3577622"/>
            <a:ext cx="2667609" cy="828000"/>
          </a:xfrm>
          <a:custGeom>
            <a:avLst/>
            <a:gdLst/>
            <a:ahLst/>
            <a:cxnLst/>
            <a:rect l="l" t="t" r="r" b="b"/>
            <a:pathLst>
              <a:path w="2929255" h="437514">
                <a:moveTo>
                  <a:pt x="2710340" y="0"/>
                </a:moveTo>
                <a:lnTo>
                  <a:pt x="0" y="0"/>
                </a:lnTo>
                <a:lnTo>
                  <a:pt x="0" y="437154"/>
                </a:lnTo>
                <a:lnTo>
                  <a:pt x="2710340" y="437154"/>
                </a:lnTo>
                <a:lnTo>
                  <a:pt x="2760457" y="431381"/>
                </a:lnTo>
                <a:lnTo>
                  <a:pt x="2806464" y="414937"/>
                </a:lnTo>
                <a:lnTo>
                  <a:pt x="2847048" y="389135"/>
                </a:lnTo>
                <a:lnTo>
                  <a:pt x="2880897" y="355286"/>
                </a:lnTo>
                <a:lnTo>
                  <a:pt x="2906699" y="314702"/>
                </a:lnTo>
                <a:lnTo>
                  <a:pt x="2923143" y="268695"/>
                </a:lnTo>
                <a:lnTo>
                  <a:pt x="2928915" y="218577"/>
                </a:lnTo>
                <a:lnTo>
                  <a:pt x="2923143" y="168459"/>
                </a:lnTo>
                <a:lnTo>
                  <a:pt x="2906699" y="122452"/>
                </a:lnTo>
                <a:lnTo>
                  <a:pt x="2880897" y="81868"/>
                </a:lnTo>
                <a:lnTo>
                  <a:pt x="2847048" y="48019"/>
                </a:lnTo>
                <a:lnTo>
                  <a:pt x="2806464" y="22216"/>
                </a:lnTo>
                <a:lnTo>
                  <a:pt x="2760457" y="5772"/>
                </a:lnTo>
                <a:lnTo>
                  <a:pt x="2710340" y="0"/>
                </a:lnTo>
                <a:close/>
              </a:path>
            </a:pathLst>
          </a:custGeom>
          <a:solidFill>
            <a:srgbClr val="00A0F0"/>
          </a:solidFill>
        </p:spPr>
        <p:txBody>
          <a:bodyPr wrap="square" lIns="0" tIns="0" rIns="0" bIns="0" rtlCol="0"/>
          <a:lstStyle/>
          <a:p>
            <a:endParaRPr dirty="0"/>
          </a:p>
        </p:txBody>
      </p:sp>
      <p:sp>
        <p:nvSpPr>
          <p:cNvPr id="6" name="object 5"/>
          <p:cNvSpPr txBox="1"/>
          <p:nvPr/>
        </p:nvSpPr>
        <p:spPr>
          <a:xfrm>
            <a:off x="16324983" y="3780113"/>
            <a:ext cx="1934469" cy="423017"/>
          </a:xfrm>
          <a:prstGeom prst="rect">
            <a:avLst/>
          </a:prstGeom>
        </p:spPr>
        <p:txBody>
          <a:bodyPr vert="horz" wrap="square" lIns="0" tIns="12700" rIns="0" bIns="0" rtlCol="0">
            <a:spAutoFit/>
          </a:bodyPr>
          <a:lstStyle/>
          <a:p>
            <a:pPr marL="12700" algn="r" rtl="1">
              <a:spcBef>
                <a:spcPts val="100"/>
              </a:spcBef>
            </a:pPr>
            <a:r>
              <a:rPr lang="fa-IR" sz="2600" b="1" dirty="0" smtClean="0">
                <a:solidFill>
                  <a:srgbClr val="FFFFFF"/>
                </a:solidFill>
                <a:latin typeface="IRZar" panose="02000506000000020002" pitchFamily="2" charset="-78"/>
                <a:cs typeface="IRZar" panose="02000506000000020002" pitchFamily="2" charset="-78"/>
              </a:rPr>
              <a:t>تعریف فرد</a:t>
            </a:r>
            <a:endParaRPr sz="2600" b="1" dirty="0">
              <a:latin typeface="IRZar" panose="02000506000000020002" pitchFamily="2" charset="-78"/>
              <a:cs typeface="IRZar" panose="02000506000000020002" pitchFamily="2" charset="-78"/>
            </a:endParaRPr>
          </a:p>
        </p:txBody>
      </p:sp>
      <p:sp>
        <p:nvSpPr>
          <p:cNvPr id="7" name="object 10"/>
          <p:cNvSpPr txBox="1"/>
          <p:nvPr/>
        </p:nvSpPr>
        <p:spPr>
          <a:xfrm>
            <a:off x="11296689" y="4670348"/>
            <a:ext cx="7200676" cy="1541448"/>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dirty="0" smtClean="0">
                <a:latin typeface="IRNazanin" panose="02000506000000020002" pitchFamily="2" charset="-78"/>
                <a:cs typeface="IRNazanin" panose="02000506000000020002" pitchFamily="2" charset="-78"/>
              </a:rPr>
              <a:t>هر فرد به صورت یک بردار از مقادیر جایگذاری شده برای گمشده ها در نظر گرفته می شود. </a:t>
            </a:r>
            <a:endParaRPr lang="fa-IR" sz="2400" dirty="0">
              <a:latin typeface="IRNazanin" panose="02000506000000020002" pitchFamily="2" charset="-78"/>
              <a:cs typeface="IRNazanin" panose="02000506000000020002" pitchFamily="2" charset="-78"/>
            </a:endParaRPr>
          </a:p>
          <a:p>
            <a:pPr marL="12700" marR="5080" algn="just" rtl="1">
              <a:lnSpc>
                <a:spcPct val="104200"/>
              </a:lnSpc>
              <a:spcBef>
                <a:spcPts val="40"/>
              </a:spcBef>
            </a:pPr>
            <a:r>
              <a:rPr lang="fa-IR" sz="2400" dirty="0" smtClean="0">
                <a:latin typeface="IRNazanin" panose="02000506000000020002" pitchFamily="2" charset="-78"/>
                <a:cs typeface="IRNazanin" panose="02000506000000020002" pitchFamily="2" charset="-78"/>
              </a:rPr>
              <a:t>هر موقعیت </a:t>
            </a:r>
            <a:r>
              <a:rPr lang="en-US" sz="2400" dirty="0">
                <a:latin typeface="IRNazanin" panose="02000506000000020002" pitchFamily="2" charset="-78"/>
                <a:cs typeface="IRNazanin" panose="02000506000000020002" pitchFamily="2" charset="-78"/>
              </a:rPr>
              <a:t>(</a:t>
            </a:r>
            <a:r>
              <a:rPr lang="en-US" sz="2400" dirty="0" err="1">
                <a:latin typeface="IRNazanin" panose="02000506000000020002" pitchFamily="2" charset="-78"/>
                <a:cs typeface="IRNazanin" panose="02000506000000020002" pitchFamily="2" charset="-78"/>
              </a:rPr>
              <a:t>i,j</a:t>
            </a:r>
            <a:r>
              <a:rPr lang="en-US" sz="2400" dirty="0" smtClean="0">
                <a:latin typeface="IRNazanin" panose="02000506000000020002" pitchFamily="2" charset="-78"/>
                <a:cs typeface="IRNazanin" panose="02000506000000020002" pitchFamily="2" charset="-78"/>
              </a:rPr>
              <a:t>)</a:t>
            </a:r>
            <a:r>
              <a:rPr lang="fa-IR" sz="2400" dirty="0" smtClean="0">
                <a:latin typeface="IRNazanin" panose="02000506000000020002" pitchFamily="2" charset="-78"/>
                <a:cs typeface="IRNazanin" panose="02000506000000020002" pitchFamily="2" charset="-78"/>
              </a:rPr>
              <a:t> در این بردار یک ژن (</a:t>
            </a:r>
            <a:r>
              <a:rPr lang="en-US" sz="2400" b="1" dirty="0" smtClean="0">
                <a:latin typeface="IRNazanin" panose="02000506000000020002" pitchFamily="2" charset="-78"/>
                <a:cs typeface="IRNazanin" panose="02000506000000020002" pitchFamily="2" charset="-78"/>
              </a:rPr>
              <a:t>Gene</a:t>
            </a:r>
            <a:r>
              <a:rPr lang="fa-IR" sz="2400" dirty="0" smtClean="0">
                <a:latin typeface="IRNazanin" panose="02000506000000020002" pitchFamily="2" charset="-78"/>
                <a:cs typeface="IRNazanin" panose="02000506000000020002" pitchFamily="2" charset="-78"/>
              </a:rPr>
              <a:t>) محسوب می شود.</a:t>
            </a:r>
          </a:p>
          <a:p>
            <a:pPr marL="12700" marR="5080" algn="just" rtl="1">
              <a:lnSpc>
                <a:spcPct val="104200"/>
              </a:lnSpc>
              <a:spcBef>
                <a:spcPts val="40"/>
              </a:spcBef>
            </a:pPr>
            <a:r>
              <a:rPr lang="fa-IR" sz="2400" dirty="0" smtClean="0">
                <a:latin typeface="IRNazanin" panose="02000506000000020002" pitchFamily="2" charset="-78"/>
                <a:cs typeface="IRNazanin" panose="02000506000000020002" pitchFamily="2" charset="-78"/>
              </a:rPr>
              <a:t>هر ژن نماینده یک مقدار گمشده (</a:t>
            </a:r>
            <a:r>
              <a:rPr lang="en-US" sz="2400" dirty="0" err="1" smtClean="0">
                <a:latin typeface="IRNazanin" panose="02000506000000020002" pitchFamily="2" charset="-78"/>
                <a:cs typeface="IRNazanin" panose="02000506000000020002" pitchFamily="2" charset="-78"/>
              </a:rPr>
              <a:t>Y</a:t>
            </a:r>
            <a:r>
              <a:rPr lang="en-US" sz="2400" baseline="-25000" dirty="0" err="1" smtClean="0">
                <a:latin typeface="IRNazanin" panose="02000506000000020002" pitchFamily="2" charset="-78"/>
                <a:cs typeface="IRNazanin" panose="02000506000000020002" pitchFamily="2" charset="-78"/>
              </a:rPr>
              <a:t>i,j</a:t>
            </a:r>
            <a:r>
              <a:rPr lang="fa-IR" sz="2400" dirty="0" smtClean="0">
                <a:latin typeface="IRNazanin" panose="02000506000000020002" pitchFamily="2" charset="-78"/>
                <a:cs typeface="IRNazanin" panose="02000506000000020002" pitchFamily="2" charset="-78"/>
              </a:rPr>
              <a:t>) می باشد.</a:t>
            </a:r>
          </a:p>
        </p:txBody>
      </p:sp>
      <p:sp>
        <p:nvSpPr>
          <p:cNvPr id="8" name="object 3">
            <a:extLst>
              <a:ext uri="{FF2B5EF4-FFF2-40B4-BE49-F238E27FC236}">
                <a16:creationId xmlns:a16="http://schemas.microsoft.com/office/drawing/2014/main" id="{AFBBF8AE-0749-4883-8B9F-42B9767A18FE}"/>
              </a:ext>
            </a:extLst>
          </p:cNvPr>
          <p:cNvSpPr/>
          <p:nvPr/>
        </p:nvSpPr>
        <p:spPr>
          <a:xfrm rot="10800000">
            <a:off x="15829756" y="6476522"/>
            <a:ext cx="2667609" cy="828000"/>
          </a:xfrm>
          <a:custGeom>
            <a:avLst/>
            <a:gdLst/>
            <a:ahLst/>
            <a:cxnLst/>
            <a:rect l="l" t="t" r="r" b="b"/>
            <a:pathLst>
              <a:path w="2929255" h="437514">
                <a:moveTo>
                  <a:pt x="2710340" y="0"/>
                </a:moveTo>
                <a:lnTo>
                  <a:pt x="0" y="0"/>
                </a:lnTo>
                <a:lnTo>
                  <a:pt x="0" y="437154"/>
                </a:lnTo>
                <a:lnTo>
                  <a:pt x="2710340" y="437154"/>
                </a:lnTo>
                <a:lnTo>
                  <a:pt x="2760457" y="431381"/>
                </a:lnTo>
                <a:lnTo>
                  <a:pt x="2806464" y="414937"/>
                </a:lnTo>
                <a:lnTo>
                  <a:pt x="2847048" y="389135"/>
                </a:lnTo>
                <a:lnTo>
                  <a:pt x="2880897" y="355286"/>
                </a:lnTo>
                <a:lnTo>
                  <a:pt x="2906699" y="314702"/>
                </a:lnTo>
                <a:lnTo>
                  <a:pt x="2923143" y="268695"/>
                </a:lnTo>
                <a:lnTo>
                  <a:pt x="2928915" y="218577"/>
                </a:lnTo>
                <a:lnTo>
                  <a:pt x="2923143" y="168459"/>
                </a:lnTo>
                <a:lnTo>
                  <a:pt x="2906699" y="122452"/>
                </a:lnTo>
                <a:lnTo>
                  <a:pt x="2880897" y="81868"/>
                </a:lnTo>
                <a:lnTo>
                  <a:pt x="2847048" y="48019"/>
                </a:lnTo>
                <a:lnTo>
                  <a:pt x="2806464" y="22216"/>
                </a:lnTo>
                <a:lnTo>
                  <a:pt x="2760457" y="5772"/>
                </a:lnTo>
                <a:lnTo>
                  <a:pt x="2710340" y="0"/>
                </a:lnTo>
                <a:close/>
              </a:path>
            </a:pathLst>
          </a:custGeom>
          <a:solidFill>
            <a:srgbClr val="00A0F0"/>
          </a:solidFill>
        </p:spPr>
        <p:txBody>
          <a:bodyPr wrap="square" lIns="0" tIns="0" rIns="0" bIns="0" rtlCol="0"/>
          <a:lstStyle/>
          <a:p>
            <a:endParaRPr dirty="0"/>
          </a:p>
        </p:txBody>
      </p:sp>
      <p:sp>
        <p:nvSpPr>
          <p:cNvPr id="9" name="object 5"/>
          <p:cNvSpPr txBox="1"/>
          <p:nvPr/>
        </p:nvSpPr>
        <p:spPr>
          <a:xfrm>
            <a:off x="16324983" y="6679013"/>
            <a:ext cx="1934469" cy="423017"/>
          </a:xfrm>
          <a:prstGeom prst="rect">
            <a:avLst/>
          </a:prstGeom>
        </p:spPr>
        <p:txBody>
          <a:bodyPr vert="horz" wrap="square" lIns="0" tIns="12700" rIns="0" bIns="0" rtlCol="0">
            <a:spAutoFit/>
          </a:bodyPr>
          <a:lstStyle/>
          <a:p>
            <a:pPr marL="12700" algn="r" rtl="1">
              <a:spcBef>
                <a:spcPts val="100"/>
              </a:spcBef>
            </a:pPr>
            <a:r>
              <a:rPr lang="fa-IR" sz="2600" b="1" dirty="0" smtClean="0">
                <a:solidFill>
                  <a:srgbClr val="FFFFFF"/>
                </a:solidFill>
                <a:latin typeface="IRZar" panose="02000506000000020002" pitchFamily="2" charset="-78"/>
                <a:cs typeface="IRZar" panose="02000506000000020002" pitchFamily="2" charset="-78"/>
              </a:rPr>
              <a:t>تعریف جمعیت</a:t>
            </a:r>
            <a:endParaRPr sz="2600" b="1" dirty="0">
              <a:latin typeface="IRZar" panose="02000506000000020002" pitchFamily="2" charset="-78"/>
              <a:cs typeface="IRZar" panose="02000506000000020002" pitchFamily="2" charset="-78"/>
            </a:endParaRPr>
          </a:p>
        </p:txBody>
      </p:sp>
      <p:sp>
        <p:nvSpPr>
          <p:cNvPr id="10" name="object 10"/>
          <p:cNvSpPr txBox="1"/>
          <p:nvPr/>
        </p:nvSpPr>
        <p:spPr>
          <a:xfrm>
            <a:off x="11296689" y="7569248"/>
            <a:ext cx="7200676" cy="2693686"/>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dirty="0">
                <a:latin typeface="IRNazanin" panose="02000506000000020002" pitchFamily="2" charset="-78"/>
                <a:cs typeface="IRNazanin" panose="02000506000000020002" pitchFamily="2" charset="-78"/>
              </a:rPr>
              <a:t>مجموعه‌ای از چند فرد، یک </a:t>
            </a:r>
            <a:r>
              <a:rPr lang="fa-IR" sz="2400" b="1" dirty="0">
                <a:latin typeface="IRNazanin" panose="02000506000000020002" pitchFamily="2" charset="-78"/>
                <a:cs typeface="IRNazanin" panose="02000506000000020002" pitchFamily="2" charset="-78"/>
              </a:rPr>
              <a:t>جمعیت</a:t>
            </a:r>
            <a:r>
              <a:rPr lang="fa-IR" sz="2400" dirty="0">
                <a:latin typeface="IRNazanin" panose="02000506000000020002" pitchFamily="2" charset="-78"/>
                <a:cs typeface="IRNazanin" panose="02000506000000020002" pitchFamily="2" charset="-78"/>
              </a:rPr>
              <a:t> به نام </a:t>
            </a:r>
            <a:r>
              <a:rPr lang="en-US" sz="2400" dirty="0" smtClean="0">
                <a:latin typeface="IRNazanin" panose="02000506000000020002" pitchFamily="2" charset="-78"/>
                <a:cs typeface="IRNazanin" panose="02000506000000020002" pitchFamily="2" charset="-78"/>
              </a:rPr>
              <a:t>p</a:t>
            </a:r>
            <a:r>
              <a:rPr lang="fa-IR" sz="2400" dirty="0" smtClean="0">
                <a:latin typeface="IRNazanin" panose="02000506000000020002" pitchFamily="2" charset="-78"/>
                <a:cs typeface="IRNazanin" panose="02000506000000020002" pitchFamily="2" charset="-78"/>
              </a:rPr>
              <a:t> را </a:t>
            </a:r>
            <a:r>
              <a:rPr lang="fa-IR" sz="2400" dirty="0">
                <a:latin typeface="IRNazanin" panose="02000506000000020002" pitchFamily="2" charset="-78"/>
                <a:cs typeface="IRNazanin" panose="02000506000000020002" pitchFamily="2" charset="-78"/>
              </a:rPr>
              <a:t>تشکیل می‌دهد</a:t>
            </a:r>
            <a:r>
              <a:rPr lang="fa-IR" sz="2400" dirty="0" smtClean="0">
                <a:latin typeface="IRNazanin" panose="02000506000000020002" pitchFamily="2" charset="-78"/>
                <a:cs typeface="IRNazanin" panose="02000506000000020002" pitchFamily="2" charset="-78"/>
              </a:rPr>
              <a:t>.</a:t>
            </a:r>
          </a:p>
          <a:p>
            <a:pPr marL="12700" marR="5080" algn="just" rtl="1">
              <a:lnSpc>
                <a:spcPct val="104200"/>
              </a:lnSpc>
              <a:spcBef>
                <a:spcPts val="40"/>
              </a:spcBef>
            </a:pPr>
            <a:r>
              <a:rPr lang="en-US" sz="2400" dirty="0" smtClean="0">
                <a:latin typeface="IRNazanin" panose="02000506000000020002" pitchFamily="2" charset="-78"/>
                <a:cs typeface="IRNazanin" panose="02000506000000020002" pitchFamily="2" charset="-78"/>
              </a:rPr>
              <a:t>P</a:t>
            </a:r>
            <a:r>
              <a:rPr lang="fa-IR" sz="2400" dirty="0" smtClean="0">
                <a:latin typeface="IRNazanin" panose="02000506000000020002" pitchFamily="2" charset="-78"/>
                <a:cs typeface="IRNazanin" panose="02000506000000020002" pitchFamily="2" charset="-78"/>
              </a:rPr>
              <a:t> یا جمعیت یک ماتریس با ابعاد </a:t>
            </a:r>
            <a:r>
              <a:rPr lang="en-US" sz="2400" dirty="0" smtClean="0">
                <a:latin typeface="IRNazanin" panose="02000506000000020002" pitchFamily="2" charset="-78"/>
                <a:cs typeface="IRNazanin" panose="02000506000000020002" pitchFamily="2" charset="-78"/>
              </a:rPr>
              <a:t>l * k</a:t>
            </a:r>
            <a:r>
              <a:rPr lang="fa-IR" sz="2400" dirty="0" smtClean="0">
                <a:latin typeface="IRNazanin" panose="02000506000000020002" pitchFamily="2" charset="-78"/>
                <a:cs typeface="IRNazanin" panose="02000506000000020002" pitchFamily="2" charset="-78"/>
              </a:rPr>
              <a:t> می باشد که در آن:</a:t>
            </a:r>
          </a:p>
          <a:p>
            <a:pPr marL="12700" marR="5080" algn="just" rtl="1">
              <a:lnSpc>
                <a:spcPct val="104200"/>
              </a:lnSpc>
              <a:spcBef>
                <a:spcPts val="40"/>
              </a:spcBef>
            </a:pPr>
            <a:r>
              <a:rPr lang="en-US" sz="2400" dirty="0" smtClean="0">
                <a:latin typeface="IRNazanin" panose="02000506000000020002" pitchFamily="2" charset="-78"/>
                <a:cs typeface="IRNazanin" panose="02000506000000020002" pitchFamily="2" charset="-78"/>
              </a:rPr>
              <a:t>L</a:t>
            </a:r>
            <a:r>
              <a:rPr lang="fa-IR" sz="2400" dirty="0" smtClean="0">
                <a:latin typeface="IRNazanin" panose="02000506000000020002" pitchFamily="2" charset="-78"/>
                <a:cs typeface="IRNazanin" panose="02000506000000020002" pitchFamily="2" charset="-78"/>
              </a:rPr>
              <a:t>: تعداد افراد (راه حل ها)</a:t>
            </a:r>
          </a:p>
          <a:p>
            <a:pPr marL="12700" marR="5080" algn="just" rtl="1">
              <a:lnSpc>
                <a:spcPct val="104200"/>
              </a:lnSpc>
              <a:spcBef>
                <a:spcPts val="40"/>
              </a:spcBef>
            </a:pPr>
            <a:r>
              <a:rPr lang="en-US" sz="2400" dirty="0" smtClean="0">
                <a:latin typeface="IRNazanin" panose="02000506000000020002" pitchFamily="2" charset="-78"/>
                <a:cs typeface="IRNazanin" panose="02000506000000020002" pitchFamily="2" charset="-78"/>
              </a:rPr>
              <a:t>K</a:t>
            </a:r>
            <a:r>
              <a:rPr lang="fa-IR" sz="2400" dirty="0" smtClean="0">
                <a:latin typeface="IRNazanin" panose="02000506000000020002" pitchFamily="2" charset="-78"/>
                <a:cs typeface="IRNazanin" panose="02000506000000020002" pitchFamily="2" charset="-78"/>
              </a:rPr>
              <a:t>: تعداد داده های گمشده</a:t>
            </a:r>
          </a:p>
          <a:p>
            <a:pPr marL="12700" marR="5080" algn="just" rtl="1">
              <a:lnSpc>
                <a:spcPct val="104200"/>
              </a:lnSpc>
              <a:spcBef>
                <a:spcPts val="40"/>
              </a:spcBef>
            </a:pPr>
            <a:endParaRPr lang="fa-IR" sz="2400" dirty="0" smtClean="0">
              <a:latin typeface="IRNazanin" panose="02000506000000020002" pitchFamily="2" charset="-78"/>
              <a:cs typeface="IRNazanin" panose="02000506000000020002" pitchFamily="2" charset="-78"/>
            </a:endParaRPr>
          </a:p>
          <a:p>
            <a:pPr marL="12700" marR="5080" algn="just" rtl="1">
              <a:lnSpc>
                <a:spcPct val="104200"/>
              </a:lnSpc>
              <a:spcBef>
                <a:spcPts val="40"/>
              </a:spcBef>
            </a:pPr>
            <a:r>
              <a:rPr lang="fa-IR" sz="2400" b="1" dirty="0" smtClean="0">
                <a:latin typeface="IRNazanin" panose="02000506000000020002" pitchFamily="2" charset="-78"/>
                <a:cs typeface="IRNazanin" panose="02000506000000020002" pitchFamily="2" charset="-78"/>
              </a:rPr>
              <a:t>تعریف شهودی:</a:t>
            </a:r>
          </a:p>
          <a:p>
            <a:pPr marL="12700" marR="5080" algn="just" rtl="1">
              <a:lnSpc>
                <a:spcPct val="104200"/>
              </a:lnSpc>
              <a:spcBef>
                <a:spcPts val="40"/>
              </a:spcBef>
            </a:pPr>
            <a:r>
              <a:rPr lang="fa-IR" sz="2400" dirty="0" smtClean="0">
                <a:latin typeface="IRNazanin" panose="02000506000000020002" pitchFamily="2" charset="-78"/>
                <a:cs typeface="IRNazanin" panose="02000506000000020002" pitchFamily="2" charset="-78"/>
              </a:rPr>
              <a:t>هر فرد شامل تمام ژن هایی است که متناظر با داده های گمشده هستند.</a:t>
            </a:r>
          </a:p>
        </p:txBody>
      </p:sp>
      <p:sp>
        <p:nvSpPr>
          <p:cNvPr id="11" name="object 3">
            <a:extLst>
              <a:ext uri="{FF2B5EF4-FFF2-40B4-BE49-F238E27FC236}">
                <a16:creationId xmlns:a16="http://schemas.microsoft.com/office/drawing/2014/main" id="{AFBBF8AE-0749-4883-8B9F-42B9767A18FE}"/>
              </a:ext>
            </a:extLst>
          </p:cNvPr>
          <p:cNvSpPr/>
          <p:nvPr/>
        </p:nvSpPr>
        <p:spPr>
          <a:xfrm rot="10800000">
            <a:off x="6304755" y="338569"/>
            <a:ext cx="3810609" cy="828000"/>
          </a:xfrm>
          <a:custGeom>
            <a:avLst/>
            <a:gdLst/>
            <a:ahLst/>
            <a:cxnLst/>
            <a:rect l="l" t="t" r="r" b="b"/>
            <a:pathLst>
              <a:path w="2929255" h="437514">
                <a:moveTo>
                  <a:pt x="2710340" y="0"/>
                </a:moveTo>
                <a:lnTo>
                  <a:pt x="0" y="0"/>
                </a:lnTo>
                <a:lnTo>
                  <a:pt x="0" y="437154"/>
                </a:lnTo>
                <a:lnTo>
                  <a:pt x="2710340" y="437154"/>
                </a:lnTo>
                <a:lnTo>
                  <a:pt x="2760457" y="431381"/>
                </a:lnTo>
                <a:lnTo>
                  <a:pt x="2806464" y="414937"/>
                </a:lnTo>
                <a:lnTo>
                  <a:pt x="2847048" y="389135"/>
                </a:lnTo>
                <a:lnTo>
                  <a:pt x="2880897" y="355286"/>
                </a:lnTo>
                <a:lnTo>
                  <a:pt x="2906699" y="314702"/>
                </a:lnTo>
                <a:lnTo>
                  <a:pt x="2923143" y="268695"/>
                </a:lnTo>
                <a:lnTo>
                  <a:pt x="2928915" y="218577"/>
                </a:lnTo>
                <a:lnTo>
                  <a:pt x="2923143" y="168459"/>
                </a:lnTo>
                <a:lnTo>
                  <a:pt x="2906699" y="122452"/>
                </a:lnTo>
                <a:lnTo>
                  <a:pt x="2880897" y="81868"/>
                </a:lnTo>
                <a:lnTo>
                  <a:pt x="2847048" y="48019"/>
                </a:lnTo>
                <a:lnTo>
                  <a:pt x="2806464" y="22216"/>
                </a:lnTo>
                <a:lnTo>
                  <a:pt x="2760457" y="5772"/>
                </a:lnTo>
                <a:lnTo>
                  <a:pt x="2710340" y="0"/>
                </a:lnTo>
                <a:close/>
              </a:path>
            </a:pathLst>
          </a:custGeom>
          <a:solidFill>
            <a:srgbClr val="00A0F0"/>
          </a:solidFill>
        </p:spPr>
        <p:txBody>
          <a:bodyPr wrap="square" lIns="0" tIns="0" rIns="0" bIns="0" rtlCol="0"/>
          <a:lstStyle/>
          <a:p>
            <a:endParaRPr dirty="0"/>
          </a:p>
        </p:txBody>
      </p:sp>
      <p:sp>
        <p:nvSpPr>
          <p:cNvPr id="12" name="object 5"/>
          <p:cNvSpPr txBox="1"/>
          <p:nvPr/>
        </p:nvSpPr>
        <p:spPr>
          <a:xfrm>
            <a:off x="6685756" y="546101"/>
            <a:ext cx="3153669" cy="423017"/>
          </a:xfrm>
          <a:prstGeom prst="rect">
            <a:avLst/>
          </a:prstGeom>
        </p:spPr>
        <p:txBody>
          <a:bodyPr vert="horz" wrap="square" lIns="0" tIns="12700" rIns="0" bIns="0" rtlCol="0">
            <a:spAutoFit/>
          </a:bodyPr>
          <a:lstStyle/>
          <a:p>
            <a:pPr marL="12700" algn="r" rtl="1">
              <a:spcBef>
                <a:spcPts val="100"/>
              </a:spcBef>
            </a:pPr>
            <a:r>
              <a:rPr lang="fa-IR" sz="2600" b="1" dirty="0" smtClean="0">
                <a:solidFill>
                  <a:srgbClr val="FFFFFF"/>
                </a:solidFill>
                <a:latin typeface="IRZar" panose="02000506000000020002" pitchFamily="2" charset="-78"/>
                <a:cs typeface="IRZar" panose="02000506000000020002" pitchFamily="2" charset="-78"/>
              </a:rPr>
              <a:t>نحوه مرتب سازی ژن ها</a:t>
            </a:r>
            <a:endParaRPr sz="2600" b="1" dirty="0">
              <a:latin typeface="IRZar" panose="02000506000000020002" pitchFamily="2" charset="-78"/>
              <a:cs typeface="IRZar" panose="02000506000000020002" pitchFamily="2" charset="-78"/>
            </a:endParaRPr>
          </a:p>
        </p:txBody>
      </p:sp>
      <p:sp>
        <p:nvSpPr>
          <p:cNvPr id="13" name="object 10"/>
          <p:cNvSpPr txBox="1"/>
          <p:nvPr/>
        </p:nvSpPr>
        <p:spPr>
          <a:xfrm>
            <a:off x="589756" y="1374103"/>
            <a:ext cx="9521004" cy="2309607"/>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dirty="0" smtClean="0">
                <a:latin typeface="IRNazanin" panose="02000506000000020002" pitchFamily="2" charset="-78"/>
                <a:cs typeface="IRNazanin" panose="02000506000000020002" pitchFamily="2" charset="-78"/>
              </a:rPr>
              <a:t>ژن ها بر اساس متغیر(ویژگی – ستون) ها مرتب می شوند نه بر اساس افراد.</a:t>
            </a:r>
          </a:p>
          <a:p>
            <a:pPr marL="12700" marR="5080" algn="just" rtl="1">
              <a:lnSpc>
                <a:spcPct val="104200"/>
              </a:lnSpc>
              <a:spcBef>
                <a:spcPts val="40"/>
              </a:spcBef>
            </a:pPr>
            <a:r>
              <a:rPr lang="fa-IR" sz="2400" b="1" dirty="0" smtClean="0">
                <a:latin typeface="IRNazanin" panose="02000506000000020002" pitchFamily="2" charset="-78"/>
                <a:cs typeface="IRNazanin" panose="02000506000000020002" pitchFamily="2" charset="-78"/>
              </a:rPr>
              <a:t>این کار باعث می شود:</a:t>
            </a:r>
          </a:p>
          <a:p>
            <a:pPr marL="812800" marR="5080" lvl="1" indent="-342900" algn="just" rtl="1">
              <a:lnSpc>
                <a:spcPct val="104200"/>
              </a:lnSpc>
              <a:spcBef>
                <a:spcPts val="40"/>
              </a:spcBef>
              <a:buFont typeface="Arial" panose="020B0604020202020204" pitchFamily="34" charset="0"/>
              <a:buChar char="•"/>
            </a:pPr>
            <a:r>
              <a:rPr lang="fa-IR" sz="2400" dirty="0" smtClean="0">
                <a:latin typeface="IRNazanin" panose="02000506000000020002" pitchFamily="2" charset="-78"/>
                <a:cs typeface="IRNazanin" panose="02000506000000020002" pitchFamily="2" charset="-78"/>
              </a:rPr>
              <a:t>ژن های مربوط به یک متغیر خاص، پشت سرهم قرار می گیرند.</a:t>
            </a:r>
          </a:p>
          <a:p>
            <a:pPr marL="812800" marR="5080" lvl="1" indent="-342900" algn="just" rtl="1">
              <a:lnSpc>
                <a:spcPct val="104200"/>
              </a:lnSpc>
              <a:spcBef>
                <a:spcPts val="40"/>
              </a:spcBef>
              <a:buFont typeface="Arial" panose="020B0604020202020204" pitchFamily="34" charset="0"/>
              <a:buChar char="•"/>
            </a:pPr>
            <a:r>
              <a:rPr lang="fa-IR" sz="2400" dirty="0" smtClean="0">
                <a:latin typeface="IRNazanin" panose="02000506000000020002" pitchFamily="2" charset="-78"/>
                <a:cs typeface="IRNazanin" panose="02000506000000020002" pitchFamily="2" charset="-78"/>
              </a:rPr>
              <a:t>و اینکه بتوانیم یک راه حل (فرد) را به چند زیر مجموعه که هرکدام مربوط به یک ویژگی هستند.</a:t>
            </a:r>
          </a:p>
          <a:p>
            <a:pPr marL="12700" marR="5080" algn="just" rtl="1">
              <a:lnSpc>
                <a:spcPct val="104200"/>
              </a:lnSpc>
              <a:spcBef>
                <a:spcPts val="40"/>
              </a:spcBef>
            </a:pPr>
            <a:endParaRPr lang="fa-IR" sz="2400" u="sng" dirty="0" smtClean="0">
              <a:latin typeface="IRNazanin" panose="02000506000000020002" pitchFamily="2" charset="-78"/>
              <a:cs typeface="IRNazanin" panose="02000506000000020002" pitchFamily="2" charset="-78"/>
            </a:endParaRPr>
          </a:p>
          <a:p>
            <a:pPr marL="12700" marR="5080" algn="just" rtl="1">
              <a:lnSpc>
                <a:spcPct val="104200"/>
              </a:lnSpc>
              <a:spcBef>
                <a:spcPts val="40"/>
              </a:spcBef>
            </a:pPr>
            <a:r>
              <a:rPr lang="fa-IR" sz="2400" u="sng" dirty="0" smtClean="0">
                <a:latin typeface="IRNazanin" panose="02000506000000020002" pitchFamily="2" charset="-78"/>
                <a:cs typeface="IRNazanin" panose="02000506000000020002" pitchFamily="2" charset="-78"/>
              </a:rPr>
              <a:t>این عمل باعث می شود که برای هر متغیر </a:t>
            </a:r>
            <a:r>
              <a:rPr lang="en-US" sz="2400" u="sng" dirty="0" smtClean="0">
                <a:latin typeface="IRNazanin" panose="02000506000000020002" pitchFamily="2" charset="-78"/>
                <a:cs typeface="IRNazanin" panose="02000506000000020002" pitchFamily="2" charset="-78"/>
              </a:rPr>
              <a:t>j</a:t>
            </a:r>
            <a:r>
              <a:rPr lang="fa-IR" sz="2400" u="sng" dirty="0" smtClean="0">
                <a:latin typeface="IRNazanin" panose="02000506000000020002" pitchFamily="2" charset="-78"/>
                <a:cs typeface="IRNazanin" panose="02000506000000020002" pitchFamily="2" charset="-78"/>
              </a:rPr>
              <a:t> یک مجموعه از ژن ها وجود داشت باشد.</a:t>
            </a:r>
          </a:p>
        </p:txBody>
      </p:sp>
      <p:sp>
        <p:nvSpPr>
          <p:cNvPr id="14" name="object 3">
            <a:extLst>
              <a:ext uri="{FF2B5EF4-FFF2-40B4-BE49-F238E27FC236}">
                <a16:creationId xmlns:a16="http://schemas.microsoft.com/office/drawing/2014/main" id="{AFBBF8AE-0749-4883-8B9F-42B9767A18FE}"/>
              </a:ext>
            </a:extLst>
          </p:cNvPr>
          <p:cNvSpPr/>
          <p:nvPr/>
        </p:nvSpPr>
        <p:spPr>
          <a:xfrm rot="10800000">
            <a:off x="5676325" y="3938051"/>
            <a:ext cx="4420208" cy="828000"/>
          </a:xfrm>
          <a:custGeom>
            <a:avLst/>
            <a:gdLst/>
            <a:ahLst/>
            <a:cxnLst/>
            <a:rect l="l" t="t" r="r" b="b"/>
            <a:pathLst>
              <a:path w="2929255" h="437514">
                <a:moveTo>
                  <a:pt x="2710340" y="0"/>
                </a:moveTo>
                <a:lnTo>
                  <a:pt x="0" y="0"/>
                </a:lnTo>
                <a:lnTo>
                  <a:pt x="0" y="437154"/>
                </a:lnTo>
                <a:lnTo>
                  <a:pt x="2710340" y="437154"/>
                </a:lnTo>
                <a:lnTo>
                  <a:pt x="2760457" y="431381"/>
                </a:lnTo>
                <a:lnTo>
                  <a:pt x="2806464" y="414937"/>
                </a:lnTo>
                <a:lnTo>
                  <a:pt x="2847048" y="389135"/>
                </a:lnTo>
                <a:lnTo>
                  <a:pt x="2880897" y="355286"/>
                </a:lnTo>
                <a:lnTo>
                  <a:pt x="2906699" y="314702"/>
                </a:lnTo>
                <a:lnTo>
                  <a:pt x="2923143" y="268695"/>
                </a:lnTo>
                <a:lnTo>
                  <a:pt x="2928915" y="218577"/>
                </a:lnTo>
                <a:lnTo>
                  <a:pt x="2923143" y="168459"/>
                </a:lnTo>
                <a:lnTo>
                  <a:pt x="2906699" y="122452"/>
                </a:lnTo>
                <a:lnTo>
                  <a:pt x="2880897" y="81868"/>
                </a:lnTo>
                <a:lnTo>
                  <a:pt x="2847048" y="48019"/>
                </a:lnTo>
                <a:lnTo>
                  <a:pt x="2806464" y="22216"/>
                </a:lnTo>
                <a:lnTo>
                  <a:pt x="2760457" y="5772"/>
                </a:lnTo>
                <a:lnTo>
                  <a:pt x="2710340" y="0"/>
                </a:lnTo>
                <a:close/>
              </a:path>
            </a:pathLst>
          </a:custGeom>
          <a:solidFill>
            <a:srgbClr val="00A0F0"/>
          </a:solidFill>
        </p:spPr>
        <p:txBody>
          <a:bodyPr wrap="square" lIns="0" tIns="0" rIns="0" bIns="0" rtlCol="0"/>
          <a:lstStyle/>
          <a:p>
            <a:endParaRPr dirty="0"/>
          </a:p>
        </p:txBody>
      </p:sp>
      <p:sp>
        <p:nvSpPr>
          <p:cNvPr id="15" name="object 5"/>
          <p:cNvSpPr txBox="1"/>
          <p:nvPr/>
        </p:nvSpPr>
        <p:spPr>
          <a:xfrm>
            <a:off x="5870921" y="4145584"/>
            <a:ext cx="4068069" cy="412934"/>
          </a:xfrm>
          <a:prstGeom prst="rect">
            <a:avLst/>
          </a:prstGeom>
        </p:spPr>
        <p:txBody>
          <a:bodyPr vert="horz" wrap="square" lIns="0" tIns="12700" rIns="0" bIns="0" rtlCol="0">
            <a:spAutoFit/>
          </a:bodyPr>
          <a:lstStyle/>
          <a:p>
            <a:pPr marL="12700" algn="r" rtl="1">
              <a:spcBef>
                <a:spcPts val="100"/>
              </a:spcBef>
            </a:pPr>
            <a:r>
              <a:rPr lang="fa-IR" sz="2600" b="1" dirty="0" smtClean="0">
                <a:solidFill>
                  <a:srgbClr val="FFFFFF"/>
                </a:solidFill>
                <a:latin typeface="IRZar" panose="02000506000000020002" pitchFamily="2" charset="-78"/>
                <a:cs typeface="IRZar" panose="02000506000000020002" pitchFamily="2" charset="-78"/>
              </a:rPr>
              <a:t>تولید ژن با حفظ خواص آماری</a:t>
            </a:r>
            <a:endParaRPr sz="2600" b="1" dirty="0">
              <a:latin typeface="IRZar" panose="02000506000000020002" pitchFamily="2" charset="-78"/>
              <a:cs typeface="IRZar" panose="02000506000000020002" pitchFamily="2" charset="-78"/>
            </a:endParaRPr>
          </a:p>
        </p:txBody>
      </p:sp>
      <p:sp>
        <p:nvSpPr>
          <p:cNvPr id="16" name="object 10"/>
          <p:cNvSpPr txBox="1"/>
          <p:nvPr/>
        </p:nvSpPr>
        <p:spPr>
          <a:xfrm>
            <a:off x="589756" y="5020393"/>
            <a:ext cx="9521004" cy="1157368"/>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dirty="0" smtClean="0">
                <a:latin typeface="IRNazanin" panose="02000506000000020002" pitchFamily="2" charset="-78"/>
                <a:cs typeface="IRNazanin" panose="02000506000000020002" pitchFamily="2" charset="-78"/>
              </a:rPr>
              <a:t>برای هر ویژگی مانند </a:t>
            </a:r>
            <a:r>
              <a:rPr lang="en-US" sz="2400" dirty="0" smtClean="0">
                <a:latin typeface="IRNazanin" panose="02000506000000020002" pitchFamily="2" charset="-78"/>
                <a:cs typeface="IRNazanin" panose="02000506000000020002" pitchFamily="2" charset="-78"/>
              </a:rPr>
              <a:t>j</a:t>
            </a:r>
            <a:r>
              <a:rPr lang="fa-IR" sz="2400" dirty="0" smtClean="0">
                <a:latin typeface="IRNazanin" panose="02000506000000020002" pitchFamily="2" charset="-78"/>
                <a:cs typeface="IRNazanin" panose="02000506000000020002" pitchFamily="2" charset="-78"/>
              </a:rPr>
              <a:t>  ژن ها با یک مولد تصادفی به نام </a:t>
            </a:r>
            <a:r>
              <a:rPr lang="en-US" sz="2400" dirty="0" smtClean="0">
                <a:latin typeface="IRNazanin" panose="02000506000000020002" pitchFamily="2" charset="-78"/>
                <a:cs typeface="IRNazanin" panose="02000506000000020002" pitchFamily="2" charset="-78"/>
              </a:rPr>
              <a:t>R</a:t>
            </a:r>
            <a:r>
              <a:rPr lang="fa-IR" sz="2400" dirty="0" smtClean="0">
                <a:latin typeface="IRNazanin" panose="02000506000000020002" pitchFamily="2" charset="-78"/>
                <a:cs typeface="IRNazanin" panose="02000506000000020002" pitchFamily="2" charset="-78"/>
              </a:rPr>
              <a:t> تولید می شوند.</a:t>
            </a:r>
            <a:endParaRPr lang="fa-IR" sz="2400" u="sng" dirty="0">
              <a:latin typeface="IRNazanin" panose="02000506000000020002" pitchFamily="2" charset="-78"/>
              <a:cs typeface="IRNazanin" panose="02000506000000020002" pitchFamily="2" charset="-78"/>
            </a:endParaRPr>
          </a:p>
          <a:p>
            <a:pPr marL="12700" marR="5080" algn="just" rtl="1">
              <a:lnSpc>
                <a:spcPct val="104200"/>
              </a:lnSpc>
              <a:spcBef>
                <a:spcPts val="40"/>
              </a:spcBef>
            </a:pPr>
            <a:r>
              <a:rPr lang="fa-IR" sz="2400" b="1" dirty="0" smtClean="0">
                <a:solidFill>
                  <a:srgbClr val="FF0000"/>
                </a:solidFill>
                <a:latin typeface="IRNazanin" panose="02000506000000020002" pitchFamily="2" charset="-78"/>
                <a:cs typeface="IRNazanin" panose="02000506000000020002" pitchFamily="2" charset="-78"/>
              </a:rPr>
              <a:t>هدف: </a:t>
            </a:r>
            <a:r>
              <a:rPr lang="fa-IR" sz="2400" dirty="0" smtClean="0">
                <a:latin typeface="IRNazanin" panose="02000506000000020002" pitchFamily="2" charset="-78"/>
                <a:cs typeface="IRNazanin" panose="02000506000000020002" pitchFamily="2" charset="-78"/>
              </a:rPr>
              <a:t>حفظ خواص آماری </a:t>
            </a:r>
            <a:r>
              <a:rPr lang="fa-IR" sz="2400" dirty="0">
                <a:latin typeface="IRNazanin" panose="02000506000000020002" pitchFamily="2" charset="-78"/>
                <a:cs typeface="IRNazanin" panose="02000506000000020002" pitchFamily="2" charset="-78"/>
              </a:rPr>
              <a:t>(مثل توزیع، میانگین، واریانس</a:t>
            </a:r>
            <a:r>
              <a:rPr lang="fa-IR" sz="2400" dirty="0" smtClean="0">
                <a:latin typeface="IRNazanin" panose="02000506000000020002" pitchFamily="2" charset="-78"/>
                <a:cs typeface="IRNazanin" panose="02000506000000020002" pitchFamily="2" charset="-78"/>
              </a:rPr>
              <a:t>) </a:t>
            </a:r>
            <a:r>
              <a:rPr lang="en-US" sz="2400" dirty="0" smtClean="0">
                <a:latin typeface="IRNazanin" panose="02000506000000020002" pitchFamily="2" charset="-78"/>
                <a:cs typeface="IRNazanin" panose="02000506000000020002" pitchFamily="2" charset="-78"/>
              </a:rPr>
              <a:t>- </a:t>
            </a:r>
            <a:r>
              <a:rPr lang="fa-IR" sz="2400" dirty="0">
                <a:latin typeface="IRNazanin" panose="02000506000000020002" pitchFamily="2" charset="-78"/>
                <a:cs typeface="IRNazanin" panose="02000506000000020002" pitchFamily="2" charset="-78"/>
              </a:rPr>
              <a:t> </a:t>
            </a:r>
            <a:r>
              <a:rPr lang="fa-IR" sz="2400" dirty="0" smtClean="0">
                <a:latin typeface="IRNazanin" panose="02000506000000020002" pitchFamily="2" charset="-78"/>
                <a:cs typeface="IRNazanin" panose="02000506000000020002" pitchFamily="2" charset="-78"/>
              </a:rPr>
              <a:t>بهترین توزیع آماری برای هر متغیر انتخاب می گردد. (جهت حفظ سازگاری با داده های اولیه)</a:t>
            </a:r>
          </a:p>
        </p:txBody>
      </p:sp>
      <p:sp>
        <p:nvSpPr>
          <p:cNvPr id="17" name="object 23"/>
          <p:cNvSpPr/>
          <p:nvPr/>
        </p:nvSpPr>
        <p:spPr>
          <a:xfrm rot="10800000">
            <a:off x="6424043" y="6512679"/>
            <a:ext cx="3677094" cy="828000"/>
          </a:xfrm>
          <a:custGeom>
            <a:avLst/>
            <a:gdLst/>
            <a:ahLst/>
            <a:cxnLst/>
            <a:rect l="l" t="t" r="r" b="b"/>
            <a:pathLst>
              <a:path w="1909445" h="437514">
                <a:moveTo>
                  <a:pt x="1690241" y="0"/>
                </a:moveTo>
                <a:lnTo>
                  <a:pt x="0" y="0"/>
                </a:lnTo>
                <a:lnTo>
                  <a:pt x="0" y="437154"/>
                </a:lnTo>
                <a:lnTo>
                  <a:pt x="1690241" y="437154"/>
                </a:lnTo>
                <a:lnTo>
                  <a:pt x="1740359" y="431381"/>
                </a:lnTo>
                <a:lnTo>
                  <a:pt x="1786366" y="414937"/>
                </a:lnTo>
                <a:lnTo>
                  <a:pt x="1826950" y="389135"/>
                </a:lnTo>
                <a:lnTo>
                  <a:pt x="1860800" y="355285"/>
                </a:lnTo>
                <a:lnTo>
                  <a:pt x="1886602" y="314701"/>
                </a:lnTo>
                <a:lnTo>
                  <a:pt x="1903046" y="268694"/>
                </a:lnTo>
                <a:lnTo>
                  <a:pt x="1908818" y="218577"/>
                </a:lnTo>
                <a:lnTo>
                  <a:pt x="1903046" y="168459"/>
                </a:lnTo>
                <a:lnTo>
                  <a:pt x="1886602" y="122452"/>
                </a:lnTo>
                <a:lnTo>
                  <a:pt x="1860800" y="81868"/>
                </a:lnTo>
                <a:lnTo>
                  <a:pt x="1826950" y="48018"/>
                </a:lnTo>
                <a:lnTo>
                  <a:pt x="1786366" y="22216"/>
                </a:lnTo>
                <a:lnTo>
                  <a:pt x="1740359" y="5772"/>
                </a:lnTo>
                <a:lnTo>
                  <a:pt x="1690241" y="0"/>
                </a:lnTo>
                <a:close/>
              </a:path>
            </a:pathLst>
          </a:custGeom>
          <a:solidFill>
            <a:srgbClr val="FFA001"/>
          </a:solidFill>
        </p:spPr>
        <p:txBody>
          <a:bodyPr wrap="square" lIns="0" tIns="0" rIns="0" bIns="0" rtlCol="0"/>
          <a:lstStyle/>
          <a:p>
            <a:endParaRPr dirty="0"/>
          </a:p>
        </p:txBody>
      </p:sp>
      <p:sp>
        <p:nvSpPr>
          <p:cNvPr id="18" name="object 5"/>
          <p:cNvSpPr txBox="1"/>
          <p:nvPr/>
        </p:nvSpPr>
        <p:spPr>
          <a:xfrm>
            <a:off x="7904956" y="6711195"/>
            <a:ext cx="1934469" cy="423017"/>
          </a:xfrm>
          <a:prstGeom prst="rect">
            <a:avLst/>
          </a:prstGeom>
        </p:spPr>
        <p:txBody>
          <a:bodyPr vert="horz" wrap="square" lIns="0" tIns="12700" rIns="0" bIns="0" rtlCol="0">
            <a:spAutoFit/>
          </a:bodyPr>
          <a:lstStyle/>
          <a:p>
            <a:pPr marL="12700" algn="r" rtl="1">
              <a:spcBef>
                <a:spcPts val="100"/>
              </a:spcBef>
            </a:pPr>
            <a:r>
              <a:rPr lang="fa-IR" sz="2600" b="1" dirty="0" smtClean="0">
                <a:solidFill>
                  <a:srgbClr val="FFFFFF"/>
                </a:solidFill>
                <a:latin typeface="IRZar" panose="02000506000000020002" pitchFamily="2" charset="-78"/>
                <a:cs typeface="IRZar" panose="02000506000000020002" pitchFamily="2" charset="-78"/>
              </a:rPr>
              <a:t>عملگر جهش</a:t>
            </a:r>
            <a:endParaRPr sz="2600" b="1" dirty="0">
              <a:latin typeface="IRZar" panose="02000506000000020002" pitchFamily="2" charset="-78"/>
              <a:cs typeface="IRZar" panose="02000506000000020002" pitchFamily="2" charset="-78"/>
            </a:endParaRPr>
          </a:p>
        </p:txBody>
      </p:sp>
      <p:sp>
        <p:nvSpPr>
          <p:cNvPr id="19" name="object 10"/>
          <p:cNvSpPr txBox="1"/>
          <p:nvPr/>
        </p:nvSpPr>
        <p:spPr>
          <a:xfrm>
            <a:off x="575529" y="7571289"/>
            <a:ext cx="9521004" cy="2309607"/>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dirty="0" smtClean="0">
                <a:latin typeface="IRNazanin" panose="02000506000000020002" pitchFamily="2" charset="-78"/>
                <a:cs typeface="IRNazanin" panose="02000506000000020002" pitchFamily="2" charset="-78"/>
              </a:rPr>
              <a:t>با </a:t>
            </a:r>
            <a:r>
              <a:rPr lang="fa-IR" sz="2400" dirty="0" smtClean="0">
                <a:solidFill>
                  <a:srgbClr val="FF0000"/>
                </a:solidFill>
                <a:latin typeface="IRNazanin" panose="02000506000000020002" pitchFamily="2" charset="-78"/>
                <a:cs typeface="IRNazanin" panose="02000506000000020002" pitchFamily="2" charset="-78"/>
              </a:rPr>
              <a:t>هدف</a:t>
            </a:r>
            <a:r>
              <a:rPr lang="fa-IR" sz="2400" dirty="0" smtClean="0">
                <a:latin typeface="IRNazanin" panose="02000506000000020002" pitchFamily="2" charset="-78"/>
                <a:cs typeface="IRNazanin" panose="02000506000000020002" pitchFamily="2" charset="-78"/>
              </a:rPr>
              <a:t> </a:t>
            </a:r>
            <a:r>
              <a:rPr lang="fa-IR" sz="2400" b="1" dirty="0" smtClean="0">
                <a:latin typeface="IRNazanin" panose="02000506000000020002" pitchFamily="2" charset="-78"/>
                <a:cs typeface="IRNazanin" panose="02000506000000020002" pitchFamily="2" charset="-78"/>
              </a:rPr>
              <a:t>افزایش تنوع </a:t>
            </a:r>
            <a:r>
              <a:rPr lang="fa-IR" sz="2400" dirty="0" smtClean="0">
                <a:latin typeface="IRNazanin" panose="02000506000000020002" pitchFamily="2" charset="-78"/>
                <a:cs typeface="IRNazanin" panose="02000506000000020002" pitchFamily="2" charset="-78"/>
              </a:rPr>
              <a:t>و </a:t>
            </a:r>
            <a:r>
              <a:rPr lang="fa-IR" sz="2400" b="1" dirty="0" smtClean="0">
                <a:latin typeface="IRNazanin" panose="02000506000000020002" pitchFamily="2" charset="-78"/>
                <a:cs typeface="IRNazanin" panose="02000506000000020002" pitchFamily="2" charset="-78"/>
              </a:rPr>
              <a:t>جلوگیری از گیر افتادن در جواب های ضعیت محلی</a:t>
            </a:r>
            <a:r>
              <a:rPr lang="fa-IR" sz="2400" dirty="0">
                <a:latin typeface="IRNazanin" panose="02000506000000020002" pitchFamily="2" charset="-78"/>
                <a:cs typeface="IRNazanin" panose="02000506000000020002" pitchFamily="2" charset="-78"/>
              </a:rPr>
              <a:t> </a:t>
            </a:r>
            <a:r>
              <a:rPr lang="fa-IR" sz="2400" dirty="0" smtClean="0">
                <a:latin typeface="IRNazanin" panose="02000506000000020002" pitchFamily="2" charset="-78"/>
                <a:cs typeface="IRNazanin" panose="02000506000000020002" pitchFamily="2" charset="-78"/>
              </a:rPr>
              <a:t>مراحل زیر انجام می شود:</a:t>
            </a:r>
          </a:p>
          <a:p>
            <a:pPr marL="927100" marR="5080" lvl="1" indent="-457200" algn="just" rtl="1">
              <a:lnSpc>
                <a:spcPct val="104200"/>
              </a:lnSpc>
              <a:spcBef>
                <a:spcPts val="40"/>
              </a:spcBef>
              <a:buFont typeface="+mj-lt"/>
              <a:buAutoNum type="arabicPeriod"/>
            </a:pPr>
            <a:r>
              <a:rPr lang="fa-IR" sz="2400" dirty="0" smtClean="0">
                <a:latin typeface="IRNazanin" panose="02000506000000020002" pitchFamily="2" charset="-78"/>
                <a:cs typeface="IRNazanin" panose="02000506000000020002" pitchFamily="2" charset="-78"/>
              </a:rPr>
              <a:t>از بین بهترین افراد جمعیت در نسل </a:t>
            </a:r>
            <a:r>
              <a:rPr lang="en-US" sz="2400" dirty="0" smtClean="0">
                <a:latin typeface="IRNazanin" panose="02000506000000020002" pitchFamily="2" charset="-78"/>
                <a:cs typeface="IRNazanin" panose="02000506000000020002" pitchFamily="2" charset="-78"/>
              </a:rPr>
              <a:t>g</a:t>
            </a:r>
            <a:r>
              <a:rPr lang="fa-IR" sz="2400" dirty="0" smtClean="0">
                <a:latin typeface="IRNazanin" panose="02000506000000020002" pitchFamily="2" charset="-78"/>
                <a:cs typeface="IRNazanin" panose="02000506000000020002" pitchFamily="2" charset="-78"/>
              </a:rPr>
              <a:t>، یک فرد به صورت تصادفی انتخاب می شود.</a:t>
            </a:r>
          </a:p>
          <a:p>
            <a:pPr marL="927100" marR="5080" lvl="1" indent="-457200" algn="just" rtl="1">
              <a:lnSpc>
                <a:spcPct val="104200"/>
              </a:lnSpc>
              <a:spcBef>
                <a:spcPts val="40"/>
              </a:spcBef>
              <a:buFont typeface="+mj-lt"/>
              <a:buAutoNum type="arabicPeriod"/>
            </a:pPr>
            <a:r>
              <a:rPr lang="fa-IR" sz="2400" dirty="0" smtClean="0">
                <a:latin typeface="IRNazanin" panose="02000506000000020002" pitchFamily="2" charset="-78"/>
                <a:cs typeface="IRNazanin" panose="02000506000000020002" pitchFamily="2" charset="-78"/>
              </a:rPr>
              <a:t>یک ژن تصادفی از آن فرد انتخاب می گردد.</a:t>
            </a:r>
          </a:p>
          <a:p>
            <a:pPr marL="927100" marR="5080" lvl="1" indent="-457200" algn="just" rtl="1">
              <a:lnSpc>
                <a:spcPct val="104200"/>
              </a:lnSpc>
              <a:spcBef>
                <a:spcPts val="40"/>
              </a:spcBef>
              <a:buFont typeface="+mj-lt"/>
              <a:buAutoNum type="arabicPeriod"/>
            </a:pPr>
            <a:r>
              <a:rPr lang="fa-IR" sz="2400" dirty="0" smtClean="0">
                <a:latin typeface="IRNazanin" panose="02000506000000020002" pitchFamily="2" charset="-78"/>
                <a:cs typeface="IRNazanin" panose="02000506000000020002" pitchFamily="2" charset="-78"/>
              </a:rPr>
              <a:t>مقدار آن ژن با یک مقدار جدید جایگذین می شود.</a:t>
            </a:r>
          </a:p>
          <a:p>
            <a:pPr marL="927100" marR="5080" lvl="1" indent="-457200" algn="just" rtl="1">
              <a:lnSpc>
                <a:spcPct val="104200"/>
              </a:lnSpc>
              <a:spcBef>
                <a:spcPts val="40"/>
              </a:spcBef>
              <a:buFont typeface="+mj-lt"/>
              <a:buAutoNum type="arabicPeriod"/>
            </a:pPr>
            <a:r>
              <a:rPr lang="fa-IR" sz="2400" dirty="0" smtClean="0">
                <a:latin typeface="IRNazanin" panose="02000506000000020002" pitchFamily="2" charset="-78"/>
                <a:cs typeface="IRNazanin" panose="02000506000000020002" pitchFamily="2" charset="-78"/>
              </a:rPr>
              <a:t>این فرآیند برای هر فرد چندبار تکرار می شود.</a:t>
            </a:r>
          </a:p>
        </p:txBody>
      </p:sp>
    </p:spTree>
    <p:extLst>
      <p:ext uri="{BB962C8B-B14F-4D97-AF65-F5344CB8AC3E}">
        <p14:creationId xmlns:p14="http://schemas.microsoft.com/office/powerpoint/2010/main" val="2813281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barn(inVertical)">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barn(inVertical)">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 calcmode="lin" valueType="num">
                                      <p:cBhvr additive="base">
                                        <p:cTn id="42" dur="500" fill="hold"/>
                                        <p:tgtEl>
                                          <p:spTgt spid="16"/>
                                        </p:tgtEl>
                                        <p:attrNameLst>
                                          <p:attrName>ppt_x</p:attrName>
                                        </p:attrNameLst>
                                      </p:cBhvr>
                                      <p:tavLst>
                                        <p:tav tm="0">
                                          <p:val>
                                            <p:strVal val="#ppt_x"/>
                                          </p:val>
                                        </p:tav>
                                        <p:tav tm="100000">
                                          <p:val>
                                            <p:strVal val="#ppt_x"/>
                                          </p:val>
                                        </p:tav>
                                      </p:tavLst>
                                    </p:anim>
                                    <p:anim calcmode="lin" valueType="num">
                                      <p:cBhvr additive="base">
                                        <p:cTn id="43"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2" presetClass="entr" presetSubtype="4" fill="hold" grpId="0" nodeType="clickEffect">
                                  <p:stCondLst>
                                    <p:cond delay="0"/>
                                  </p:stCondLst>
                                  <p:childTnLst>
                                    <p:set>
                                      <p:cBhvr>
                                        <p:cTn id="47" dur="1" fill="hold">
                                          <p:stCondLst>
                                            <p:cond delay="0"/>
                                          </p:stCondLst>
                                        </p:cTn>
                                        <p:tgtEl>
                                          <p:spTgt spid="17"/>
                                        </p:tgtEl>
                                        <p:attrNameLst>
                                          <p:attrName>style.visibility</p:attrName>
                                        </p:attrNameLst>
                                      </p:cBhvr>
                                      <p:to>
                                        <p:strVal val="visible"/>
                                      </p:to>
                                    </p:set>
                                    <p:animEffect transition="in" filter="wipe(down)">
                                      <p:cBhvr>
                                        <p:cTn id="48" dur="500"/>
                                        <p:tgtEl>
                                          <p:spTgt spid="17"/>
                                        </p:tgtEl>
                                      </p:cBhvr>
                                    </p:animEffect>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19"/>
                                        </p:tgtEl>
                                        <p:attrNameLst>
                                          <p:attrName>style.visibility</p:attrName>
                                        </p:attrNameLst>
                                      </p:cBhvr>
                                      <p:to>
                                        <p:strVal val="visible"/>
                                      </p:to>
                                    </p:set>
                                    <p:animEffect transition="in" filter="fade">
                                      <p:cBhvr>
                                        <p:cTn id="53" dur="1000"/>
                                        <p:tgtEl>
                                          <p:spTgt spid="19"/>
                                        </p:tgtEl>
                                      </p:cBhvr>
                                    </p:animEffect>
                                    <p:anim calcmode="lin" valueType="num">
                                      <p:cBhvr>
                                        <p:cTn id="54" dur="1000" fill="hold"/>
                                        <p:tgtEl>
                                          <p:spTgt spid="19"/>
                                        </p:tgtEl>
                                        <p:attrNameLst>
                                          <p:attrName>ppt_x</p:attrName>
                                        </p:attrNameLst>
                                      </p:cBhvr>
                                      <p:tavLst>
                                        <p:tav tm="0">
                                          <p:val>
                                            <p:strVal val="#ppt_x"/>
                                          </p:val>
                                        </p:tav>
                                        <p:tav tm="100000">
                                          <p:val>
                                            <p:strVal val="#ppt_x"/>
                                          </p:val>
                                        </p:tav>
                                      </p:tavLst>
                                    </p:anim>
                                    <p:anim calcmode="lin" valueType="num">
                                      <p:cBhvr>
                                        <p:cTn id="55"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p:bldP spid="8" grpId="0" animBg="1"/>
      <p:bldP spid="10" grpId="0"/>
      <p:bldP spid="11" grpId="0" animBg="1"/>
      <p:bldP spid="13" grpId="0"/>
      <p:bldP spid="14" grpId="0" animBg="1"/>
      <p:bldP spid="16" grpId="0"/>
      <p:bldP spid="17" grpId="0" animBg="1"/>
      <p:bldP spid="1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3"/>
          <p:cNvSpPr/>
          <p:nvPr/>
        </p:nvSpPr>
        <p:spPr>
          <a:xfrm rot="10800000">
            <a:off x="15143956" y="338568"/>
            <a:ext cx="3544187" cy="828000"/>
          </a:xfrm>
          <a:custGeom>
            <a:avLst/>
            <a:gdLst/>
            <a:ahLst/>
            <a:cxnLst/>
            <a:rect l="l" t="t" r="r" b="b"/>
            <a:pathLst>
              <a:path w="1909445" h="437514">
                <a:moveTo>
                  <a:pt x="1690241" y="0"/>
                </a:moveTo>
                <a:lnTo>
                  <a:pt x="0" y="0"/>
                </a:lnTo>
                <a:lnTo>
                  <a:pt x="0" y="437154"/>
                </a:lnTo>
                <a:lnTo>
                  <a:pt x="1690241" y="437154"/>
                </a:lnTo>
                <a:lnTo>
                  <a:pt x="1740359" y="431381"/>
                </a:lnTo>
                <a:lnTo>
                  <a:pt x="1786366" y="414937"/>
                </a:lnTo>
                <a:lnTo>
                  <a:pt x="1826950" y="389135"/>
                </a:lnTo>
                <a:lnTo>
                  <a:pt x="1860800" y="355285"/>
                </a:lnTo>
                <a:lnTo>
                  <a:pt x="1886602" y="314701"/>
                </a:lnTo>
                <a:lnTo>
                  <a:pt x="1903046" y="268694"/>
                </a:lnTo>
                <a:lnTo>
                  <a:pt x="1908818" y="218577"/>
                </a:lnTo>
                <a:lnTo>
                  <a:pt x="1903046" y="168459"/>
                </a:lnTo>
                <a:lnTo>
                  <a:pt x="1886602" y="122452"/>
                </a:lnTo>
                <a:lnTo>
                  <a:pt x="1860800" y="81868"/>
                </a:lnTo>
                <a:lnTo>
                  <a:pt x="1826950" y="48018"/>
                </a:lnTo>
                <a:lnTo>
                  <a:pt x="1786366" y="22216"/>
                </a:lnTo>
                <a:lnTo>
                  <a:pt x="1740359" y="5772"/>
                </a:lnTo>
                <a:lnTo>
                  <a:pt x="1690241" y="0"/>
                </a:lnTo>
                <a:close/>
              </a:path>
            </a:pathLst>
          </a:custGeom>
          <a:solidFill>
            <a:srgbClr val="FFA001"/>
          </a:solidFill>
        </p:spPr>
        <p:txBody>
          <a:bodyPr wrap="square" lIns="0" tIns="0" rIns="0" bIns="0" rtlCol="0"/>
          <a:lstStyle/>
          <a:p>
            <a:endParaRPr dirty="0"/>
          </a:p>
        </p:txBody>
      </p:sp>
      <p:sp>
        <p:nvSpPr>
          <p:cNvPr id="5" name="object 5"/>
          <p:cNvSpPr txBox="1"/>
          <p:nvPr/>
        </p:nvSpPr>
        <p:spPr>
          <a:xfrm>
            <a:off x="15829756" y="546101"/>
            <a:ext cx="2544069" cy="412934"/>
          </a:xfrm>
          <a:prstGeom prst="rect">
            <a:avLst/>
          </a:prstGeom>
        </p:spPr>
        <p:txBody>
          <a:bodyPr vert="horz" wrap="square" lIns="0" tIns="12700" rIns="0" bIns="0" rtlCol="0">
            <a:spAutoFit/>
          </a:bodyPr>
          <a:lstStyle/>
          <a:p>
            <a:pPr marL="12700" algn="r" rtl="1">
              <a:spcBef>
                <a:spcPts val="100"/>
              </a:spcBef>
            </a:pPr>
            <a:r>
              <a:rPr lang="fa-IR" sz="2600" b="1" dirty="0" smtClean="0">
                <a:solidFill>
                  <a:srgbClr val="FFFFFF"/>
                </a:solidFill>
                <a:latin typeface="IRZar" panose="02000506000000020002" pitchFamily="2" charset="-78"/>
                <a:cs typeface="IRZar" panose="02000506000000020002" pitchFamily="2" charset="-78"/>
              </a:rPr>
              <a:t>عملگر </a:t>
            </a:r>
            <a:r>
              <a:rPr lang="en-US" sz="2600" b="1" dirty="0" smtClean="0">
                <a:solidFill>
                  <a:srgbClr val="FFFFFF"/>
                </a:solidFill>
                <a:latin typeface="IRZar" panose="02000506000000020002" pitchFamily="2" charset="-78"/>
                <a:cs typeface="IRZar" panose="02000506000000020002" pitchFamily="2" charset="-78"/>
              </a:rPr>
              <a:t>Crossover</a:t>
            </a:r>
            <a:endParaRPr sz="2600" b="1" dirty="0">
              <a:latin typeface="IRZar" panose="02000506000000020002" pitchFamily="2" charset="-78"/>
              <a:cs typeface="IRZar" panose="02000506000000020002" pitchFamily="2" charset="-78"/>
            </a:endParaRPr>
          </a:p>
        </p:txBody>
      </p:sp>
      <p:sp>
        <p:nvSpPr>
          <p:cNvPr id="6" name="object 10"/>
          <p:cNvSpPr txBox="1"/>
          <p:nvPr/>
        </p:nvSpPr>
        <p:spPr>
          <a:xfrm>
            <a:off x="11181556" y="1374103"/>
            <a:ext cx="7506586" cy="3461845"/>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b="1" dirty="0" smtClean="0">
                <a:latin typeface="IRNazanin" panose="02000506000000020002" pitchFamily="2" charset="-78"/>
                <a:cs typeface="IRNazanin" panose="02000506000000020002" pitchFamily="2" charset="-78"/>
              </a:rPr>
              <a:t>مراحل:</a:t>
            </a:r>
          </a:p>
          <a:p>
            <a:pPr marL="812800" marR="5080" lvl="1" indent="-342900" algn="just" rtl="1">
              <a:lnSpc>
                <a:spcPct val="104200"/>
              </a:lnSpc>
              <a:spcBef>
                <a:spcPts val="40"/>
              </a:spcBef>
              <a:buFont typeface="Arial" panose="020B0604020202020204" pitchFamily="34" charset="0"/>
              <a:buChar char="•"/>
            </a:pPr>
            <a:r>
              <a:rPr lang="fa-IR" sz="2400" dirty="0" smtClean="0">
                <a:latin typeface="IRNazanin" panose="02000506000000020002" pitchFamily="2" charset="-78"/>
                <a:cs typeface="IRNazanin" panose="02000506000000020002" pitchFamily="2" charset="-78"/>
              </a:rPr>
              <a:t>بهترین از جمعیت نسل </a:t>
            </a:r>
            <a:r>
              <a:rPr lang="en-US" sz="2400" dirty="0" smtClean="0">
                <a:latin typeface="IRNazanin" panose="02000506000000020002" pitchFamily="2" charset="-78"/>
                <a:cs typeface="IRNazanin" panose="02000506000000020002" pitchFamily="2" charset="-78"/>
              </a:rPr>
              <a:t>g</a:t>
            </a:r>
            <a:r>
              <a:rPr lang="fa-IR" sz="2400" dirty="0" smtClean="0">
                <a:latin typeface="IRNazanin" panose="02000506000000020002" pitchFamily="2" charset="-78"/>
                <a:cs typeface="IRNazanin" panose="02000506000000020002" pitchFamily="2" charset="-78"/>
              </a:rPr>
              <a:t> انتخاب می شود.</a:t>
            </a:r>
          </a:p>
          <a:p>
            <a:pPr marL="812800" marR="5080" lvl="1" indent="-342900" algn="just" rtl="1">
              <a:lnSpc>
                <a:spcPct val="104200"/>
              </a:lnSpc>
              <a:spcBef>
                <a:spcPts val="40"/>
              </a:spcBef>
              <a:buFont typeface="Arial" panose="020B0604020202020204" pitchFamily="34" charset="0"/>
              <a:buChar char="•"/>
            </a:pPr>
            <a:r>
              <a:rPr lang="fa-IR" sz="2400" dirty="0" smtClean="0">
                <a:latin typeface="IRNazanin" panose="02000506000000020002" pitchFamily="2" charset="-78"/>
                <a:cs typeface="IRNazanin" panose="02000506000000020002" pitchFamily="2" charset="-78"/>
              </a:rPr>
              <a:t>یک متغیر (ویژگی) تصادفی (</a:t>
            </a:r>
            <a:r>
              <a:rPr lang="en-US" sz="2400" dirty="0" smtClean="0">
                <a:latin typeface="IRNazanin" panose="02000506000000020002" pitchFamily="2" charset="-78"/>
                <a:cs typeface="IRNazanin" panose="02000506000000020002" pitchFamily="2" charset="-78"/>
              </a:rPr>
              <a:t>j</a:t>
            </a:r>
            <a:r>
              <a:rPr lang="en-US" sz="2400" baseline="-25000" dirty="0" smtClean="0">
                <a:latin typeface="IRNazanin" panose="02000506000000020002" pitchFamily="2" charset="-78"/>
                <a:cs typeface="IRNazanin" panose="02000506000000020002" pitchFamily="2" charset="-78"/>
              </a:rPr>
              <a:t>0</a:t>
            </a:r>
            <a:r>
              <a:rPr lang="fa-IR" sz="2400" dirty="0" smtClean="0">
                <a:latin typeface="IRNazanin" panose="02000506000000020002" pitchFamily="2" charset="-78"/>
                <a:cs typeface="IRNazanin" panose="02000506000000020002" pitchFamily="2" charset="-78"/>
              </a:rPr>
              <a:t>) از بین متغیرها انتخاب می شود.</a:t>
            </a:r>
          </a:p>
          <a:p>
            <a:pPr marL="812800" marR="5080" lvl="1" indent="-342900" algn="just" rtl="1">
              <a:lnSpc>
                <a:spcPct val="104200"/>
              </a:lnSpc>
              <a:spcBef>
                <a:spcPts val="40"/>
              </a:spcBef>
              <a:buFont typeface="Arial" panose="020B0604020202020204" pitchFamily="34" charset="0"/>
              <a:buChar char="•"/>
            </a:pPr>
            <a:r>
              <a:rPr lang="fa-IR" sz="2400" dirty="0" smtClean="0">
                <a:latin typeface="IRNazanin" panose="02000506000000020002" pitchFamily="2" charset="-78"/>
                <a:cs typeface="IRNazanin" panose="02000506000000020002" pitchFamily="2" charset="-78"/>
              </a:rPr>
              <a:t>ژن مربوط به ویژگی </a:t>
            </a:r>
            <a:r>
              <a:rPr lang="en-US" sz="2400" dirty="0" smtClean="0">
                <a:latin typeface="IRNazanin" panose="02000506000000020002" pitchFamily="2" charset="-78"/>
                <a:cs typeface="IRNazanin" panose="02000506000000020002" pitchFamily="2" charset="-78"/>
              </a:rPr>
              <a:t>Y</a:t>
            </a:r>
            <a:r>
              <a:rPr lang="en-US" sz="2400" baseline="-25000" dirty="0" smtClean="0">
                <a:latin typeface="IRNazanin" panose="02000506000000020002" pitchFamily="2" charset="-78"/>
                <a:cs typeface="IRNazanin" panose="02000506000000020002" pitchFamily="2" charset="-78"/>
              </a:rPr>
              <a:t>i,</a:t>
            </a:r>
            <a:r>
              <a:rPr lang="en-US" sz="2400" dirty="0" smtClean="0">
                <a:latin typeface="IRNazanin" panose="02000506000000020002" pitchFamily="2" charset="-78"/>
                <a:cs typeface="IRNazanin" panose="02000506000000020002" pitchFamily="2" charset="-78"/>
              </a:rPr>
              <a:t> </a:t>
            </a:r>
            <a:r>
              <a:rPr lang="en-US" sz="2400" baseline="-25000" dirty="0" smtClean="0">
                <a:latin typeface="IRNazanin" panose="02000506000000020002" pitchFamily="2" charset="-78"/>
                <a:cs typeface="IRNazanin" panose="02000506000000020002" pitchFamily="2" charset="-78"/>
              </a:rPr>
              <a:t>j0</a:t>
            </a:r>
            <a:r>
              <a:rPr lang="fa-IR" sz="2400" dirty="0" smtClean="0">
                <a:latin typeface="IRNazanin" panose="02000506000000020002" pitchFamily="2" charset="-78"/>
                <a:cs typeface="IRNazanin" panose="02000506000000020002" pitchFamily="2" charset="-78"/>
              </a:rPr>
              <a:t> از </a:t>
            </a:r>
            <a:r>
              <a:rPr lang="fa-IR" sz="2400" b="1" dirty="0" smtClean="0">
                <a:latin typeface="IRNazanin" panose="02000506000000020002" pitchFamily="2" charset="-78"/>
                <a:cs typeface="IRNazanin" panose="02000506000000020002" pitchFamily="2" charset="-78"/>
              </a:rPr>
              <a:t>بهترین فرد</a:t>
            </a:r>
            <a:r>
              <a:rPr lang="fa-IR" sz="2400" dirty="0" smtClean="0">
                <a:latin typeface="IRNazanin" panose="02000506000000020002" pitchFamily="2" charset="-78"/>
                <a:cs typeface="IRNazanin" panose="02000506000000020002" pitchFamily="2" charset="-78"/>
              </a:rPr>
              <a:t> به فرد بعدی منتقل می شوند.</a:t>
            </a:r>
          </a:p>
          <a:p>
            <a:pPr marL="812800" marR="5080" lvl="1" indent="-342900" algn="just" rtl="1">
              <a:lnSpc>
                <a:spcPct val="104200"/>
              </a:lnSpc>
              <a:spcBef>
                <a:spcPts val="40"/>
              </a:spcBef>
              <a:buFont typeface="Arial" panose="020B0604020202020204" pitchFamily="34" charset="0"/>
              <a:buChar char="•"/>
            </a:pPr>
            <a:r>
              <a:rPr lang="fa-IR" sz="2400" dirty="0" smtClean="0">
                <a:latin typeface="IRNazanin" panose="02000506000000020002" pitchFamily="2" charset="-78"/>
                <a:cs typeface="IRNazanin" panose="02000506000000020002" pitchFamily="2" charset="-78"/>
              </a:rPr>
              <a:t>این عمل برای تعداد از افراد باقی مانده تکرار می شود.</a:t>
            </a:r>
          </a:p>
          <a:p>
            <a:pPr marL="12700" marR="5080" algn="just" rtl="1">
              <a:lnSpc>
                <a:spcPct val="104200"/>
              </a:lnSpc>
              <a:spcBef>
                <a:spcPts val="40"/>
              </a:spcBef>
            </a:pPr>
            <a:endParaRPr lang="fa-IR" sz="2400" dirty="0">
              <a:latin typeface="IRNazanin" panose="02000506000000020002" pitchFamily="2" charset="-78"/>
              <a:cs typeface="IRNazanin" panose="02000506000000020002" pitchFamily="2" charset="-78"/>
            </a:endParaRPr>
          </a:p>
          <a:p>
            <a:pPr marL="12700" marR="5080" algn="just" rtl="1">
              <a:lnSpc>
                <a:spcPct val="104200"/>
              </a:lnSpc>
              <a:spcBef>
                <a:spcPts val="40"/>
              </a:spcBef>
            </a:pPr>
            <a:r>
              <a:rPr lang="fa-IR" sz="2400" b="1" dirty="0" smtClean="0">
                <a:latin typeface="IRNazanin" panose="02000506000000020002" pitchFamily="2" charset="-78"/>
                <a:cs typeface="IRNazanin" panose="02000506000000020002" pitchFamily="2" charset="-78"/>
              </a:rPr>
              <a:t>به بیان ساده:</a:t>
            </a:r>
          </a:p>
          <a:p>
            <a:pPr marL="12700" marR="5080" algn="just" rtl="1">
              <a:lnSpc>
                <a:spcPct val="104200"/>
              </a:lnSpc>
              <a:spcBef>
                <a:spcPts val="40"/>
              </a:spcBef>
            </a:pPr>
            <a:r>
              <a:rPr lang="fa-IR" sz="2400" dirty="0">
                <a:latin typeface="IRNazanin" panose="02000506000000020002" pitchFamily="2" charset="-78"/>
                <a:cs typeface="IRNazanin" panose="02000506000000020002" pitchFamily="2" charset="-78"/>
              </a:rPr>
              <a:t>اطلاعات یک متغیر خاص از بهترین فرد، به سایر افراد منتقل می‌شود</a:t>
            </a:r>
            <a:r>
              <a:rPr lang="fa-IR" sz="2400" dirty="0" smtClean="0">
                <a:latin typeface="IRNazanin" panose="02000506000000020002" pitchFamily="2" charset="-78"/>
                <a:cs typeface="IRNazanin" panose="02000506000000020002" pitchFamily="2" charset="-78"/>
              </a:rPr>
              <a:t>.</a:t>
            </a:r>
          </a:p>
          <a:p>
            <a:pPr marL="12700" marR="5080" algn="just" rtl="1">
              <a:lnSpc>
                <a:spcPct val="104200"/>
              </a:lnSpc>
              <a:spcBef>
                <a:spcPts val="40"/>
              </a:spcBef>
            </a:pPr>
            <a:r>
              <a:rPr lang="fa-IR" sz="2400" dirty="0">
                <a:latin typeface="IRNazanin" panose="02000506000000020002" pitchFamily="2" charset="-78"/>
                <a:cs typeface="IRNazanin" panose="02000506000000020002" pitchFamily="2" charset="-78"/>
              </a:rPr>
              <a:t>این کار باعث </a:t>
            </a:r>
            <a:r>
              <a:rPr lang="fa-IR" sz="2400" b="1" dirty="0">
                <a:latin typeface="IRNazanin" panose="02000506000000020002" pitchFamily="2" charset="-78"/>
                <a:cs typeface="IRNazanin" panose="02000506000000020002" pitchFamily="2" charset="-78"/>
              </a:rPr>
              <a:t>انتشار ویژگی‌های خوب</a:t>
            </a:r>
            <a:r>
              <a:rPr lang="fa-IR" sz="2400" dirty="0">
                <a:latin typeface="IRNazanin" panose="02000506000000020002" pitchFamily="2" charset="-78"/>
                <a:cs typeface="IRNazanin" panose="02000506000000020002" pitchFamily="2" charset="-78"/>
              </a:rPr>
              <a:t> در کل جمعیت می‌شود.</a:t>
            </a:r>
            <a:endParaRPr lang="fa-IR" sz="2400" dirty="0" smtClean="0">
              <a:latin typeface="IRNazanin" panose="02000506000000020002" pitchFamily="2" charset="-78"/>
              <a:cs typeface="IRNazanin" panose="02000506000000020002" pitchFamily="2" charset="-78"/>
            </a:endParaRPr>
          </a:p>
        </p:txBody>
      </p:sp>
      <p:pic>
        <p:nvPicPr>
          <p:cNvPr id="7" name="Picture 6"/>
          <p:cNvPicPr>
            <a:picLocks noChangeAspect="1"/>
          </p:cNvPicPr>
          <p:nvPr/>
        </p:nvPicPr>
        <p:blipFill>
          <a:blip r:embed="rId2"/>
          <a:stretch>
            <a:fillRect/>
          </a:stretch>
        </p:blipFill>
        <p:spPr>
          <a:xfrm>
            <a:off x="12476956" y="5720621"/>
            <a:ext cx="5715000" cy="3122951"/>
          </a:xfrm>
          <a:prstGeom prst="rect">
            <a:avLst/>
          </a:prstGeom>
        </p:spPr>
      </p:pic>
      <p:sp>
        <p:nvSpPr>
          <p:cNvPr id="8" name="object 3">
            <a:extLst>
              <a:ext uri="{FF2B5EF4-FFF2-40B4-BE49-F238E27FC236}">
                <a16:creationId xmlns:a16="http://schemas.microsoft.com/office/drawing/2014/main" id="{AFBBF8AE-0749-4883-8B9F-42B9767A18FE}"/>
              </a:ext>
            </a:extLst>
          </p:cNvPr>
          <p:cNvSpPr/>
          <p:nvPr/>
        </p:nvSpPr>
        <p:spPr>
          <a:xfrm rot="10800000">
            <a:off x="4475956" y="338569"/>
            <a:ext cx="5334608" cy="828000"/>
          </a:xfrm>
          <a:custGeom>
            <a:avLst/>
            <a:gdLst/>
            <a:ahLst/>
            <a:cxnLst/>
            <a:rect l="l" t="t" r="r" b="b"/>
            <a:pathLst>
              <a:path w="2929255" h="437514">
                <a:moveTo>
                  <a:pt x="2710340" y="0"/>
                </a:moveTo>
                <a:lnTo>
                  <a:pt x="0" y="0"/>
                </a:lnTo>
                <a:lnTo>
                  <a:pt x="0" y="437154"/>
                </a:lnTo>
                <a:lnTo>
                  <a:pt x="2710340" y="437154"/>
                </a:lnTo>
                <a:lnTo>
                  <a:pt x="2760457" y="431381"/>
                </a:lnTo>
                <a:lnTo>
                  <a:pt x="2806464" y="414937"/>
                </a:lnTo>
                <a:lnTo>
                  <a:pt x="2847048" y="389135"/>
                </a:lnTo>
                <a:lnTo>
                  <a:pt x="2880897" y="355286"/>
                </a:lnTo>
                <a:lnTo>
                  <a:pt x="2906699" y="314702"/>
                </a:lnTo>
                <a:lnTo>
                  <a:pt x="2923143" y="268695"/>
                </a:lnTo>
                <a:lnTo>
                  <a:pt x="2928915" y="218577"/>
                </a:lnTo>
                <a:lnTo>
                  <a:pt x="2923143" y="168459"/>
                </a:lnTo>
                <a:lnTo>
                  <a:pt x="2906699" y="122452"/>
                </a:lnTo>
                <a:lnTo>
                  <a:pt x="2880897" y="81868"/>
                </a:lnTo>
                <a:lnTo>
                  <a:pt x="2847048" y="48019"/>
                </a:lnTo>
                <a:lnTo>
                  <a:pt x="2806464" y="22216"/>
                </a:lnTo>
                <a:lnTo>
                  <a:pt x="2760457" y="5772"/>
                </a:lnTo>
                <a:lnTo>
                  <a:pt x="2710340" y="0"/>
                </a:lnTo>
                <a:close/>
              </a:path>
            </a:pathLst>
          </a:custGeom>
          <a:solidFill>
            <a:srgbClr val="00A0F0"/>
          </a:solidFill>
        </p:spPr>
        <p:txBody>
          <a:bodyPr wrap="square" lIns="0" tIns="0" rIns="0" bIns="0" rtlCol="0"/>
          <a:lstStyle/>
          <a:p>
            <a:endParaRPr dirty="0"/>
          </a:p>
        </p:txBody>
      </p:sp>
      <p:sp>
        <p:nvSpPr>
          <p:cNvPr id="9" name="object 5"/>
          <p:cNvSpPr txBox="1"/>
          <p:nvPr/>
        </p:nvSpPr>
        <p:spPr>
          <a:xfrm>
            <a:off x="4856956" y="533464"/>
            <a:ext cx="4677669" cy="412934"/>
          </a:xfrm>
          <a:prstGeom prst="rect">
            <a:avLst/>
          </a:prstGeom>
        </p:spPr>
        <p:txBody>
          <a:bodyPr vert="horz" wrap="square" lIns="0" tIns="12700" rIns="0" bIns="0" rtlCol="0">
            <a:spAutoFit/>
          </a:bodyPr>
          <a:lstStyle/>
          <a:p>
            <a:pPr marL="12700" algn="r" rtl="1">
              <a:spcBef>
                <a:spcPts val="100"/>
              </a:spcBef>
            </a:pPr>
            <a:r>
              <a:rPr lang="fa-IR" sz="2600" b="1" dirty="0" smtClean="0">
                <a:solidFill>
                  <a:srgbClr val="FFFFFF"/>
                </a:solidFill>
                <a:latin typeface="IRZar" panose="02000506000000020002" pitchFamily="2" charset="-78"/>
                <a:cs typeface="IRZar" panose="02000506000000020002" pitchFamily="2" charset="-78"/>
              </a:rPr>
              <a:t>3.5 شبه کد و فلوچارت الگوریتم </a:t>
            </a:r>
            <a:r>
              <a:rPr lang="en-US" sz="2600" b="1" dirty="0" smtClean="0">
                <a:solidFill>
                  <a:srgbClr val="FFFFFF"/>
                </a:solidFill>
                <a:latin typeface="IRZar" panose="02000506000000020002" pitchFamily="2" charset="-78"/>
                <a:cs typeface="IRZar" panose="02000506000000020002" pitchFamily="2" charset="-78"/>
              </a:rPr>
              <a:t>MIGA</a:t>
            </a:r>
            <a:endParaRPr sz="2600" b="1" dirty="0">
              <a:latin typeface="IRZar" panose="02000506000000020002" pitchFamily="2" charset="-78"/>
              <a:cs typeface="IRZar" panose="02000506000000020002" pitchFamily="2" charset="-78"/>
            </a:endParaRPr>
          </a:p>
        </p:txBody>
      </p:sp>
      <p:pic>
        <p:nvPicPr>
          <p:cNvPr id="23" name="Picture 22"/>
          <p:cNvPicPr>
            <a:picLocks noChangeAspect="1"/>
          </p:cNvPicPr>
          <p:nvPr/>
        </p:nvPicPr>
        <p:blipFill>
          <a:blip r:embed="rId3"/>
          <a:stretch>
            <a:fillRect/>
          </a:stretch>
        </p:blipFill>
        <p:spPr>
          <a:xfrm>
            <a:off x="401207" y="1823245"/>
            <a:ext cx="8683036" cy="7020327"/>
          </a:xfrm>
          <a:prstGeom prst="rect">
            <a:avLst/>
          </a:prstGeom>
        </p:spPr>
      </p:pic>
      <p:sp>
        <p:nvSpPr>
          <p:cNvPr id="22" name="TextBox 21"/>
          <p:cNvSpPr txBox="1"/>
          <p:nvPr/>
        </p:nvSpPr>
        <p:spPr>
          <a:xfrm>
            <a:off x="6645049" y="8071996"/>
            <a:ext cx="2590800" cy="400110"/>
          </a:xfrm>
          <a:prstGeom prst="rect">
            <a:avLst/>
          </a:prstGeom>
          <a:noFill/>
        </p:spPr>
        <p:txBody>
          <a:bodyPr wrap="square" rtlCol="0">
            <a:spAutoFit/>
          </a:bodyPr>
          <a:lstStyle/>
          <a:p>
            <a:r>
              <a:rPr lang="fa-IR" sz="2000" b="1" dirty="0" smtClean="0">
                <a:solidFill>
                  <a:srgbClr val="00B050"/>
                </a:solidFill>
                <a:latin typeface="IRZar" panose="02000506000000020002" pitchFamily="2" charset="-78"/>
                <a:cs typeface="IRZar" panose="02000506000000020002" pitchFamily="2" charset="-78"/>
              </a:rPr>
              <a:t>بهترین جواب نهایی</a:t>
            </a:r>
            <a:endParaRPr lang="en-US" sz="2000" b="1" dirty="0">
              <a:solidFill>
                <a:srgbClr val="00B050"/>
              </a:solidFill>
              <a:latin typeface="IRZar" panose="02000506000000020002" pitchFamily="2" charset="-78"/>
              <a:cs typeface="IRZar" panose="02000506000000020002" pitchFamily="2" charset="-78"/>
            </a:endParaRPr>
          </a:p>
        </p:txBody>
      </p:sp>
      <p:sp>
        <p:nvSpPr>
          <p:cNvPr id="12" name="TextBox 11"/>
          <p:cNvSpPr txBox="1"/>
          <p:nvPr/>
        </p:nvSpPr>
        <p:spPr>
          <a:xfrm>
            <a:off x="6769272" y="2324998"/>
            <a:ext cx="2590800" cy="400110"/>
          </a:xfrm>
          <a:prstGeom prst="rect">
            <a:avLst/>
          </a:prstGeom>
          <a:noFill/>
        </p:spPr>
        <p:txBody>
          <a:bodyPr wrap="square" rtlCol="0">
            <a:spAutoFit/>
          </a:bodyPr>
          <a:lstStyle/>
          <a:p>
            <a:r>
              <a:rPr lang="fa-IR" sz="2000" b="1" dirty="0" smtClean="0">
                <a:solidFill>
                  <a:schemeClr val="accent1">
                    <a:lumMod val="75000"/>
                  </a:schemeClr>
                </a:solidFill>
                <a:latin typeface="IRZar" panose="02000506000000020002" pitchFamily="2" charset="-78"/>
                <a:cs typeface="IRZar" panose="02000506000000020002" pitchFamily="2" charset="-78"/>
              </a:rPr>
              <a:t>ورودی های الگوریتم</a:t>
            </a:r>
            <a:endParaRPr lang="en-US" sz="2000" b="1" dirty="0">
              <a:solidFill>
                <a:schemeClr val="accent1">
                  <a:lumMod val="75000"/>
                </a:schemeClr>
              </a:solidFill>
              <a:latin typeface="IRZar" panose="02000506000000020002" pitchFamily="2" charset="-78"/>
              <a:cs typeface="IRZar" panose="02000506000000020002" pitchFamily="2" charset="-78"/>
            </a:endParaRPr>
          </a:p>
        </p:txBody>
      </p:sp>
      <p:sp>
        <p:nvSpPr>
          <p:cNvPr id="13" name="TextBox 12"/>
          <p:cNvSpPr txBox="1"/>
          <p:nvPr/>
        </p:nvSpPr>
        <p:spPr>
          <a:xfrm>
            <a:off x="6208798" y="3571982"/>
            <a:ext cx="2590800" cy="430887"/>
          </a:xfrm>
          <a:prstGeom prst="rect">
            <a:avLst/>
          </a:prstGeom>
          <a:noFill/>
        </p:spPr>
        <p:txBody>
          <a:bodyPr wrap="square" rtlCol="0">
            <a:spAutoFit/>
          </a:bodyPr>
          <a:lstStyle/>
          <a:p>
            <a:r>
              <a:rPr lang="fa-IR" sz="2200" dirty="0" smtClean="0">
                <a:solidFill>
                  <a:schemeClr val="accent1">
                    <a:lumMod val="75000"/>
                  </a:schemeClr>
                </a:solidFill>
                <a:latin typeface="IRZar" panose="02000506000000020002" pitchFamily="2" charset="-78"/>
                <a:cs typeface="IRZar" panose="02000506000000020002" pitchFamily="2" charset="-78"/>
              </a:rPr>
              <a:t>حلقه تکرار الگوریتم</a:t>
            </a:r>
            <a:endParaRPr lang="en-US" sz="2200" dirty="0">
              <a:solidFill>
                <a:schemeClr val="accent1">
                  <a:lumMod val="75000"/>
                </a:schemeClr>
              </a:solidFill>
              <a:latin typeface="IRZar" panose="02000506000000020002" pitchFamily="2" charset="-78"/>
              <a:cs typeface="IRZar" panose="02000506000000020002" pitchFamily="2" charset="-78"/>
            </a:endParaRPr>
          </a:p>
        </p:txBody>
      </p:sp>
      <p:sp>
        <p:nvSpPr>
          <p:cNvPr id="15" name="TextBox 14"/>
          <p:cNvSpPr txBox="1"/>
          <p:nvPr/>
        </p:nvSpPr>
        <p:spPr>
          <a:xfrm>
            <a:off x="6569246" y="3984842"/>
            <a:ext cx="2590800" cy="430887"/>
          </a:xfrm>
          <a:prstGeom prst="rect">
            <a:avLst/>
          </a:prstGeom>
          <a:noFill/>
        </p:spPr>
        <p:txBody>
          <a:bodyPr wrap="square" rtlCol="0">
            <a:spAutoFit/>
          </a:bodyPr>
          <a:lstStyle/>
          <a:p>
            <a:r>
              <a:rPr lang="fa-IR" sz="2200" dirty="0" smtClean="0">
                <a:solidFill>
                  <a:schemeClr val="accent1">
                    <a:lumMod val="75000"/>
                  </a:schemeClr>
                </a:solidFill>
                <a:latin typeface="IRZar" panose="02000506000000020002" pitchFamily="2" charset="-78"/>
                <a:cs typeface="IRZar" panose="02000506000000020002" pitchFamily="2" charset="-78"/>
              </a:rPr>
              <a:t>مقدار دهی به جمعیت اولیه</a:t>
            </a:r>
            <a:endParaRPr lang="en-US" sz="2200" dirty="0">
              <a:solidFill>
                <a:schemeClr val="accent1">
                  <a:lumMod val="75000"/>
                </a:schemeClr>
              </a:solidFill>
              <a:latin typeface="IRZar" panose="02000506000000020002" pitchFamily="2" charset="-78"/>
              <a:cs typeface="IRZar" panose="02000506000000020002" pitchFamily="2" charset="-78"/>
            </a:endParaRPr>
          </a:p>
        </p:txBody>
      </p:sp>
      <p:sp>
        <p:nvSpPr>
          <p:cNvPr id="16" name="TextBox 15"/>
          <p:cNvSpPr txBox="1"/>
          <p:nvPr/>
        </p:nvSpPr>
        <p:spPr>
          <a:xfrm>
            <a:off x="7956892" y="4475442"/>
            <a:ext cx="2590800" cy="430887"/>
          </a:xfrm>
          <a:prstGeom prst="rect">
            <a:avLst/>
          </a:prstGeom>
          <a:noFill/>
        </p:spPr>
        <p:txBody>
          <a:bodyPr wrap="square" rtlCol="0">
            <a:spAutoFit/>
          </a:bodyPr>
          <a:lstStyle/>
          <a:p>
            <a:r>
              <a:rPr lang="fa-IR" sz="2200" dirty="0" smtClean="0">
                <a:solidFill>
                  <a:schemeClr val="accent1">
                    <a:lumMod val="75000"/>
                  </a:schemeClr>
                </a:solidFill>
                <a:latin typeface="IRZar" panose="02000506000000020002" pitchFamily="2" charset="-78"/>
                <a:cs typeface="IRZar" panose="02000506000000020002" pitchFamily="2" charset="-78"/>
              </a:rPr>
              <a:t>تابع ارزیابی برازندگی</a:t>
            </a:r>
            <a:endParaRPr lang="en-US" sz="2200" dirty="0">
              <a:solidFill>
                <a:schemeClr val="accent1">
                  <a:lumMod val="75000"/>
                </a:schemeClr>
              </a:solidFill>
              <a:latin typeface="IRZar" panose="02000506000000020002" pitchFamily="2" charset="-78"/>
              <a:cs typeface="IRZar" panose="02000506000000020002" pitchFamily="2" charset="-78"/>
            </a:endParaRPr>
          </a:p>
        </p:txBody>
      </p:sp>
      <p:sp>
        <p:nvSpPr>
          <p:cNvPr id="17" name="TextBox 16"/>
          <p:cNvSpPr txBox="1"/>
          <p:nvPr/>
        </p:nvSpPr>
        <p:spPr>
          <a:xfrm>
            <a:off x="7956892" y="4993525"/>
            <a:ext cx="3021820" cy="430887"/>
          </a:xfrm>
          <a:prstGeom prst="rect">
            <a:avLst/>
          </a:prstGeom>
          <a:noFill/>
        </p:spPr>
        <p:txBody>
          <a:bodyPr wrap="square" rtlCol="0">
            <a:spAutoFit/>
          </a:bodyPr>
          <a:lstStyle/>
          <a:p>
            <a:r>
              <a:rPr lang="fa-IR" sz="2200" dirty="0" smtClean="0">
                <a:solidFill>
                  <a:schemeClr val="accent1">
                    <a:lumMod val="75000"/>
                  </a:schemeClr>
                </a:solidFill>
                <a:latin typeface="IRZar" panose="02000506000000020002" pitchFamily="2" charset="-78"/>
                <a:cs typeface="IRZar" panose="02000506000000020002" pitchFamily="2" charset="-78"/>
              </a:rPr>
              <a:t>انتخاب بهترین افراد (راه حل ها)</a:t>
            </a:r>
            <a:endParaRPr lang="en-US" sz="2200" dirty="0">
              <a:solidFill>
                <a:schemeClr val="accent1">
                  <a:lumMod val="75000"/>
                </a:schemeClr>
              </a:solidFill>
              <a:latin typeface="IRZar" panose="02000506000000020002" pitchFamily="2" charset="-78"/>
              <a:cs typeface="IRZar" panose="02000506000000020002" pitchFamily="2" charset="-78"/>
            </a:endParaRPr>
          </a:p>
        </p:txBody>
      </p:sp>
      <p:sp>
        <p:nvSpPr>
          <p:cNvPr id="18" name="TextBox 17"/>
          <p:cNvSpPr txBox="1"/>
          <p:nvPr/>
        </p:nvSpPr>
        <p:spPr>
          <a:xfrm>
            <a:off x="8607920" y="5460019"/>
            <a:ext cx="3610037" cy="430887"/>
          </a:xfrm>
          <a:prstGeom prst="rect">
            <a:avLst/>
          </a:prstGeom>
          <a:noFill/>
        </p:spPr>
        <p:txBody>
          <a:bodyPr wrap="square" rtlCol="0">
            <a:spAutoFit/>
          </a:bodyPr>
          <a:lstStyle/>
          <a:p>
            <a:r>
              <a:rPr lang="fa-IR" sz="2200" dirty="0" smtClean="0">
                <a:solidFill>
                  <a:schemeClr val="accent1">
                    <a:lumMod val="75000"/>
                  </a:schemeClr>
                </a:solidFill>
                <a:latin typeface="IRZar" panose="02000506000000020002" pitchFamily="2" charset="-78"/>
                <a:cs typeface="IRZar" panose="02000506000000020002" pitchFamily="2" charset="-78"/>
              </a:rPr>
              <a:t>عملیات ژنتیک (جهش – ترکیب – تنوع)</a:t>
            </a:r>
            <a:endParaRPr lang="en-US" sz="2200" dirty="0">
              <a:solidFill>
                <a:schemeClr val="accent1">
                  <a:lumMod val="75000"/>
                </a:schemeClr>
              </a:solidFill>
              <a:latin typeface="IRZar" panose="02000506000000020002" pitchFamily="2" charset="-78"/>
              <a:cs typeface="IRZar" panose="02000506000000020002" pitchFamily="2" charset="-78"/>
            </a:endParaRPr>
          </a:p>
        </p:txBody>
      </p:sp>
      <p:sp>
        <p:nvSpPr>
          <p:cNvPr id="19" name="TextBox 18"/>
          <p:cNvSpPr txBox="1"/>
          <p:nvPr/>
        </p:nvSpPr>
        <p:spPr>
          <a:xfrm>
            <a:off x="7950074" y="5956111"/>
            <a:ext cx="2590800" cy="430887"/>
          </a:xfrm>
          <a:prstGeom prst="rect">
            <a:avLst/>
          </a:prstGeom>
          <a:noFill/>
        </p:spPr>
        <p:txBody>
          <a:bodyPr wrap="square" rtlCol="0">
            <a:spAutoFit/>
          </a:bodyPr>
          <a:lstStyle/>
          <a:p>
            <a:r>
              <a:rPr lang="fa-IR" sz="2200" dirty="0" smtClean="0">
                <a:solidFill>
                  <a:schemeClr val="accent1">
                    <a:lumMod val="75000"/>
                  </a:schemeClr>
                </a:solidFill>
                <a:latin typeface="IRZar" panose="02000506000000020002" pitchFamily="2" charset="-78"/>
                <a:cs typeface="IRZar" panose="02000506000000020002" pitchFamily="2" charset="-78"/>
              </a:rPr>
              <a:t>ارزیابی نسل جدید</a:t>
            </a:r>
            <a:endParaRPr lang="en-US" sz="2200" dirty="0">
              <a:solidFill>
                <a:schemeClr val="accent1">
                  <a:lumMod val="75000"/>
                </a:schemeClr>
              </a:solidFill>
              <a:latin typeface="IRZar" panose="02000506000000020002" pitchFamily="2" charset="-78"/>
              <a:cs typeface="IRZar" panose="02000506000000020002" pitchFamily="2" charset="-78"/>
            </a:endParaRPr>
          </a:p>
        </p:txBody>
      </p:sp>
      <p:sp>
        <p:nvSpPr>
          <p:cNvPr id="20" name="TextBox 19"/>
          <p:cNvSpPr txBox="1"/>
          <p:nvPr/>
        </p:nvSpPr>
        <p:spPr>
          <a:xfrm>
            <a:off x="9084243" y="6410343"/>
            <a:ext cx="2590800" cy="430887"/>
          </a:xfrm>
          <a:prstGeom prst="rect">
            <a:avLst/>
          </a:prstGeom>
          <a:noFill/>
        </p:spPr>
        <p:txBody>
          <a:bodyPr wrap="square" rtlCol="0">
            <a:spAutoFit/>
          </a:bodyPr>
          <a:lstStyle/>
          <a:p>
            <a:r>
              <a:rPr lang="fa-IR" sz="2200" dirty="0" smtClean="0">
                <a:solidFill>
                  <a:schemeClr val="accent1">
                    <a:lumMod val="75000"/>
                  </a:schemeClr>
                </a:solidFill>
                <a:latin typeface="IRZar" panose="02000506000000020002" pitchFamily="2" charset="-78"/>
                <a:cs typeface="IRZar" panose="02000506000000020002" pitchFamily="2" charset="-78"/>
              </a:rPr>
              <a:t>حفظ بهترین جواب (فرد) نسل</a:t>
            </a:r>
            <a:endParaRPr lang="en-US" sz="2200" dirty="0">
              <a:solidFill>
                <a:schemeClr val="accent1">
                  <a:lumMod val="75000"/>
                </a:schemeClr>
              </a:solidFill>
              <a:latin typeface="IRZar" panose="02000506000000020002" pitchFamily="2" charset="-78"/>
              <a:cs typeface="IRZar" panose="02000506000000020002" pitchFamily="2" charset="-78"/>
            </a:endParaRPr>
          </a:p>
        </p:txBody>
      </p:sp>
      <p:sp>
        <p:nvSpPr>
          <p:cNvPr id="21" name="TextBox 20"/>
          <p:cNvSpPr txBox="1"/>
          <p:nvPr/>
        </p:nvSpPr>
        <p:spPr>
          <a:xfrm>
            <a:off x="6970203" y="7318807"/>
            <a:ext cx="2590800" cy="400110"/>
          </a:xfrm>
          <a:prstGeom prst="rect">
            <a:avLst/>
          </a:prstGeom>
          <a:noFill/>
        </p:spPr>
        <p:txBody>
          <a:bodyPr wrap="square" rtlCol="0">
            <a:spAutoFit/>
          </a:bodyPr>
          <a:lstStyle/>
          <a:p>
            <a:r>
              <a:rPr lang="fa-IR" sz="2000" b="1" dirty="0" smtClean="0">
                <a:solidFill>
                  <a:srgbClr val="00B0F0"/>
                </a:solidFill>
                <a:latin typeface="IRZar" panose="02000506000000020002" pitchFamily="2" charset="-78"/>
                <a:cs typeface="IRZar" panose="02000506000000020002" pitchFamily="2" charset="-78"/>
              </a:rPr>
              <a:t>بهترین جواب هر اجرا</a:t>
            </a:r>
            <a:endParaRPr lang="en-US" sz="2000" b="1" dirty="0">
              <a:solidFill>
                <a:srgbClr val="00B0F0"/>
              </a:solidFill>
              <a:latin typeface="IRZar" panose="02000506000000020002" pitchFamily="2" charset="-78"/>
              <a:cs typeface="IRZar" panose="02000506000000020002" pitchFamily="2" charset="-78"/>
            </a:endParaRPr>
          </a:p>
        </p:txBody>
      </p:sp>
      <p:sp>
        <p:nvSpPr>
          <p:cNvPr id="14" name="TextBox 13"/>
          <p:cNvSpPr txBox="1"/>
          <p:nvPr/>
        </p:nvSpPr>
        <p:spPr>
          <a:xfrm>
            <a:off x="5616566" y="3159122"/>
            <a:ext cx="2897990" cy="430887"/>
          </a:xfrm>
          <a:prstGeom prst="rect">
            <a:avLst/>
          </a:prstGeom>
          <a:noFill/>
        </p:spPr>
        <p:txBody>
          <a:bodyPr wrap="square" rtlCol="0">
            <a:spAutoFit/>
          </a:bodyPr>
          <a:lstStyle/>
          <a:p>
            <a:r>
              <a:rPr lang="fa-IR" sz="2200" dirty="0" smtClean="0">
                <a:solidFill>
                  <a:schemeClr val="accent1">
                    <a:lumMod val="75000"/>
                  </a:schemeClr>
                </a:solidFill>
                <a:latin typeface="IRZar" panose="02000506000000020002" pitchFamily="2" charset="-78"/>
                <a:cs typeface="IRZar" panose="02000506000000020002" pitchFamily="2" charset="-78"/>
              </a:rPr>
              <a:t>حلقه تولید نسل الگوریتم ژنتیک</a:t>
            </a:r>
            <a:endParaRPr lang="en-US" sz="2200" dirty="0">
              <a:solidFill>
                <a:schemeClr val="accent1">
                  <a:lumMod val="75000"/>
                </a:schemeClr>
              </a:solidFill>
              <a:latin typeface="IRZar" panose="02000506000000020002" pitchFamily="2" charset="-78"/>
              <a:cs typeface="IRZar" panose="02000506000000020002" pitchFamily="2" charset="-78"/>
            </a:endParaRPr>
          </a:p>
        </p:txBody>
      </p:sp>
      <p:pic>
        <p:nvPicPr>
          <p:cNvPr id="2" name="Picture 1"/>
          <p:cNvPicPr>
            <a:picLocks noChangeAspect="1"/>
          </p:cNvPicPr>
          <p:nvPr/>
        </p:nvPicPr>
        <p:blipFill>
          <a:blip r:embed="rId4"/>
          <a:stretch>
            <a:fillRect/>
          </a:stretch>
        </p:blipFill>
        <p:spPr>
          <a:xfrm>
            <a:off x="9005336" y="8556296"/>
            <a:ext cx="3946751" cy="1941201"/>
          </a:xfrm>
          <a:prstGeom prst="rect">
            <a:avLst/>
          </a:prstGeom>
        </p:spPr>
      </p:pic>
    </p:spTree>
    <p:extLst>
      <p:ext uri="{BB962C8B-B14F-4D97-AF65-F5344CB8AC3E}">
        <p14:creationId xmlns:p14="http://schemas.microsoft.com/office/powerpoint/2010/main" val="4022980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barn(inVertical)">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53" presetClass="entr" presetSubtype="16" fill="hold" nodeType="clickEffect">
                                  <p:stCondLst>
                                    <p:cond delay="0"/>
                                  </p:stCondLst>
                                  <p:childTnLst>
                                    <p:set>
                                      <p:cBhvr>
                                        <p:cTn id="23" dur="1" fill="hold">
                                          <p:stCondLst>
                                            <p:cond delay="0"/>
                                          </p:stCondLst>
                                        </p:cTn>
                                        <p:tgtEl>
                                          <p:spTgt spid="23"/>
                                        </p:tgtEl>
                                        <p:attrNameLst>
                                          <p:attrName>style.visibility</p:attrName>
                                        </p:attrNameLst>
                                      </p:cBhvr>
                                      <p:to>
                                        <p:strVal val="visible"/>
                                      </p:to>
                                    </p:set>
                                    <p:anim calcmode="lin" valueType="num">
                                      <p:cBhvr>
                                        <p:cTn id="24" dur="500" fill="hold"/>
                                        <p:tgtEl>
                                          <p:spTgt spid="23"/>
                                        </p:tgtEl>
                                        <p:attrNameLst>
                                          <p:attrName>ppt_w</p:attrName>
                                        </p:attrNameLst>
                                      </p:cBhvr>
                                      <p:tavLst>
                                        <p:tav tm="0">
                                          <p:val>
                                            <p:fltVal val="0"/>
                                          </p:val>
                                        </p:tav>
                                        <p:tav tm="100000">
                                          <p:val>
                                            <p:strVal val="#ppt_w"/>
                                          </p:val>
                                        </p:tav>
                                      </p:tavLst>
                                    </p:anim>
                                    <p:anim calcmode="lin" valueType="num">
                                      <p:cBhvr>
                                        <p:cTn id="25" dur="500" fill="hold"/>
                                        <p:tgtEl>
                                          <p:spTgt spid="23"/>
                                        </p:tgtEl>
                                        <p:attrNameLst>
                                          <p:attrName>ppt_h</p:attrName>
                                        </p:attrNameLst>
                                      </p:cBhvr>
                                      <p:tavLst>
                                        <p:tav tm="0">
                                          <p:val>
                                            <p:fltVal val="0"/>
                                          </p:val>
                                        </p:tav>
                                        <p:tav tm="100000">
                                          <p:val>
                                            <p:strVal val="#ppt_h"/>
                                          </p:val>
                                        </p:tav>
                                      </p:tavLst>
                                    </p:anim>
                                    <p:animEffect transition="in" filter="fade">
                                      <p:cBhvr>
                                        <p:cTn id="26" dur="500"/>
                                        <p:tgtEl>
                                          <p:spTgt spid="23"/>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p:cTn id="31" dur="500" fill="hold"/>
                                        <p:tgtEl>
                                          <p:spTgt spid="12"/>
                                        </p:tgtEl>
                                        <p:attrNameLst>
                                          <p:attrName>ppt_w</p:attrName>
                                        </p:attrNameLst>
                                      </p:cBhvr>
                                      <p:tavLst>
                                        <p:tav tm="0">
                                          <p:val>
                                            <p:fltVal val="0"/>
                                          </p:val>
                                        </p:tav>
                                        <p:tav tm="100000">
                                          <p:val>
                                            <p:strVal val="#ppt_w"/>
                                          </p:val>
                                        </p:tav>
                                      </p:tavLst>
                                    </p:anim>
                                    <p:anim calcmode="lin" valueType="num">
                                      <p:cBhvr>
                                        <p:cTn id="32" dur="500" fill="hold"/>
                                        <p:tgtEl>
                                          <p:spTgt spid="12"/>
                                        </p:tgtEl>
                                        <p:attrNameLst>
                                          <p:attrName>ppt_h</p:attrName>
                                        </p:attrNameLst>
                                      </p:cBhvr>
                                      <p:tavLst>
                                        <p:tav tm="0">
                                          <p:val>
                                            <p:fltVal val="0"/>
                                          </p:val>
                                        </p:tav>
                                        <p:tav tm="100000">
                                          <p:val>
                                            <p:strVal val="#ppt_h"/>
                                          </p:val>
                                        </p:tav>
                                      </p:tavLst>
                                    </p:anim>
                                    <p:animEffect transition="in" filter="fade">
                                      <p:cBhvr>
                                        <p:cTn id="33" dur="500"/>
                                        <p:tgtEl>
                                          <p:spTgt spid="12"/>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4"/>
                                        </p:tgtEl>
                                        <p:attrNameLst>
                                          <p:attrName>style.visibility</p:attrName>
                                        </p:attrNameLst>
                                      </p:cBhvr>
                                      <p:to>
                                        <p:strVal val="visible"/>
                                      </p:to>
                                    </p:set>
                                    <p:anim calcmode="lin" valueType="num">
                                      <p:cBhvr additive="base">
                                        <p:cTn id="38" dur="500" fill="hold"/>
                                        <p:tgtEl>
                                          <p:spTgt spid="14"/>
                                        </p:tgtEl>
                                        <p:attrNameLst>
                                          <p:attrName>ppt_x</p:attrName>
                                        </p:attrNameLst>
                                      </p:cBhvr>
                                      <p:tavLst>
                                        <p:tav tm="0">
                                          <p:val>
                                            <p:strVal val="#ppt_x"/>
                                          </p:val>
                                        </p:tav>
                                        <p:tav tm="100000">
                                          <p:val>
                                            <p:strVal val="#ppt_x"/>
                                          </p:val>
                                        </p:tav>
                                      </p:tavLst>
                                    </p:anim>
                                    <p:anim calcmode="lin" valueType="num">
                                      <p:cBhvr additive="base">
                                        <p:cTn id="39"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13"/>
                                        </p:tgtEl>
                                        <p:attrNameLst>
                                          <p:attrName>style.visibility</p:attrName>
                                        </p:attrNameLst>
                                      </p:cBhvr>
                                      <p:to>
                                        <p:strVal val="visible"/>
                                      </p:to>
                                    </p:set>
                                    <p:anim calcmode="lin" valueType="num">
                                      <p:cBhvr additive="base">
                                        <p:cTn id="44" dur="500" fill="hold"/>
                                        <p:tgtEl>
                                          <p:spTgt spid="13"/>
                                        </p:tgtEl>
                                        <p:attrNameLst>
                                          <p:attrName>ppt_x</p:attrName>
                                        </p:attrNameLst>
                                      </p:cBhvr>
                                      <p:tavLst>
                                        <p:tav tm="0">
                                          <p:val>
                                            <p:strVal val="#ppt_x"/>
                                          </p:val>
                                        </p:tav>
                                        <p:tav tm="100000">
                                          <p:val>
                                            <p:strVal val="#ppt_x"/>
                                          </p:val>
                                        </p:tav>
                                      </p:tavLst>
                                    </p:anim>
                                    <p:anim calcmode="lin" valueType="num">
                                      <p:cBhvr additive="base">
                                        <p:cTn id="4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15"/>
                                        </p:tgtEl>
                                        <p:attrNameLst>
                                          <p:attrName>style.visibility</p:attrName>
                                        </p:attrNameLst>
                                      </p:cBhvr>
                                      <p:to>
                                        <p:strVal val="visible"/>
                                      </p:to>
                                    </p:set>
                                    <p:anim calcmode="lin" valueType="num">
                                      <p:cBhvr additive="base">
                                        <p:cTn id="50" dur="500" fill="hold"/>
                                        <p:tgtEl>
                                          <p:spTgt spid="15"/>
                                        </p:tgtEl>
                                        <p:attrNameLst>
                                          <p:attrName>ppt_x</p:attrName>
                                        </p:attrNameLst>
                                      </p:cBhvr>
                                      <p:tavLst>
                                        <p:tav tm="0">
                                          <p:val>
                                            <p:strVal val="#ppt_x"/>
                                          </p:val>
                                        </p:tav>
                                        <p:tav tm="100000">
                                          <p:val>
                                            <p:strVal val="#ppt_x"/>
                                          </p:val>
                                        </p:tav>
                                      </p:tavLst>
                                    </p:anim>
                                    <p:anim calcmode="lin" valueType="num">
                                      <p:cBhvr additive="base">
                                        <p:cTn id="51"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16"/>
                                        </p:tgtEl>
                                        <p:attrNameLst>
                                          <p:attrName>style.visibility</p:attrName>
                                        </p:attrNameLst>
                                      </p:cBhvr>
                                      <p:to>
                                        <p:strVal val="visible"/>
                                      </p:to>
                                    </p:set>
                                    <p:anim calcmode="lin" valueType="num">
                                      <p:cBhvr additive="base">
                                        <p:cTn id="56" dur="500" fill="hold"/>
                                        <p:tgtEl>
                                          <p:spTgt spid="16"/>
                                        </p:tgtEl>
                                        <p:attrNameLst>
                                          <p:attrName>ppt_x</p:attrName>
                                        </p:attrNameLst>
                                      </p:cBhvr>
                                      <p:tavLst>
                                        <p:tav tm="0">
                                          <p:val>
                                            <p:strVal val="#ppt_x"/>
                                          </p:val>
                                        </p:tav>
                                        <p:tav tm="100000">
                                          <p:val>
                                            <p:strVal val="#ppt_x"/>
                                          </p:val>
                                        </p:tav>
                                      </p:tavLst>
                                    </p:anim>
                                    <p:anim calcmode="lin" valueType="num">
                                      <p:cBhvr additive="base">
                                        <p:cTn id="5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17"/>
                                        </p:tgtEl>
                                        <p:attrNameLst>
                                          <p:attrName>style.visibility</p:attrName>
                                        </p:attrNameLst>
                                      </p:cBhvr>
                                      <p:to>
                                        <p:strVal val="visible"/>
                                      </p:to>
                                    </p:set>
                                    <p:anim calcmode="lin" valueType="num">
                                      <p:cBhvr additive="base">
                                        <p:cTn id="62" dur="500" fill="hold"/>
                                        <p:tgtEl>
                                          <p:spTgt spid="17"/>
                                        </p:tgtEl>
                                        <p:attrNameLst>
                                          <p:attrName>ppt_x</p:attrName>
                                        </p:attrNameLst>
                                      </p:cBhvr>
                                      <p:tavLst>
                                        <p:tav tm="0">
                                          <p:val>
                                            <p:strVal val="#ppt_x"/>
                                          </p:val>
                                        </p:tav>
                                        <p:tav tm="100000">
                                          <p:val>
                                            <p:strVal val="#ppt_x"/>
                                          </p:val>
                                        </p:tav>
                                      </p:tavLst>
                                    </p:anim>
                                    <p:anim calcmode="lin" valueType="num">
                                      <p:cBhvr additive="base">
                                        <p:cTn id="63"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grpId="0" nodeType="clickEffect">
                                  <p:stCondLst>
                                    <p:cond delay="0"/>
                                  </p:stCondLst>
                                  <p:childTnLst>
                                    <p:set>
                                      <p:cBhvr>
                                        <p:cTn id="67" dur="1" fill="hold">
                                          <p:stCondLst>
                                            <p:cond delay="0"/>
                                          </p:stCondLst>
                                        </p:cTn>
                                        <p:tgtEl>
                                          <p:spTgt spid="18"/>
                                        </p:tgtEl>
                                        <p:attrNameLst>
                                          <p:attrName>style.visibility</p:attrName>
                                        </p:attrNameLst>
                                      </p:cBhvr>
                                      <p:to>
                                        <p:strVal val="visible"/>
                                      </p:to>
                                    </p:set>
                                    <p:anim calcmode="lin" valueType="num">
                                      <p:cBhvr additive="base">
                                        <p:cTn id="68" dur="500" fill="hold"/>
                                        <p:tgtEl>
                                          <p:spTgt spid="18"/>
                                        </p:tgtEl>
                                        <p:attrNameLst>
                                          <p:attrName>ppt_x</p:attrName>
                                        </p:attrNameLst>
                                      </p:cBhvr>
                                      <p:tavLst>
                                        <p:tav tm="0">
                                          <p:val>
                                            <p:strVal val="#ppt_x"/>
                                          </p:val>
                                        </p:tav>
                                        <p:tav tm="100000">
                                          <p:val>
                                            <p:strVal val="#ppt_x"/>
                                          </p:val>
                                        </p:tav>
                                      </p:tavLst>
                                    </p:anim>
                                    <p:anim calcmode="lin" valueType="num">
                                      <p:cBhvr additive="base">
                                        <p:cTn id="69"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2" presetClass="entr" presetSubtype="4" fill="hold" grpId="0" nodeType="clickEffect">
                                  <p:stCondLst>
                                    <p:cond delay="0"/>
                                  </p:stCondLst>
                                  <p:childTnLst>
                                    <p:set>
                                      <p:cBhvr>
                                        <p:cTn id="73" dur="1" fill="hold">
                                          <p:stCondLst>
                                            <p:cond delay="0"/>
                                          </p:stCondLst>
                                        </p:cTn>
                                        <p:tgtEl>
                                          <p:spTgt spid="19"/>
                                        </p:tgtEl>
                                        <p:attrNameLst>
                                          <p:attrName>style.visibility</p:attrName>
                                        </p:attrNameLst>
                                      </p:cBhvr>
                                      <p:to>
                                        <p:strVal val="visible"/>
                                      </p:to>
                                    </p:set>
                                    <p:anim calcmode="lin" valueType="num">
                                      <p:cBhvr additive="base">
                                        <p:cTn id="74" dur="500" fill="hold"/>
                                        <p:tgtEl>
                                          <p:spTgt spid="19"/>
                                        </p:tgtEl>
                                        <p:attrNameLst>
                                          <p:attrName>ppt_x</p:attrName>
                                        </p:attrNameLst>
                                      </p:cBhvr>
                                      <p:tavLst>
                                        <p:tav tm="0">
                                          <p:val>
                                            <p:strVal val="#ppt_x"/>
                                          </p:val>
                                        </p:tav>
                                        <p:tav tm="100000">
                                          <p:val>
                                            <p:strVal val="#ppt_x"/>
                                          </p:val>
                                        </p:tav>
                                      </p:tavLst>
                                    </p:anim>
                                    <p:anim calcmode="lin" valueType="num">
                                      <p:cBhvr additive="base">
                                        <p:cTn id="75"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2" presetClass="entr" presetSubtype="4" fill="hold" grpId="0" nodeType="clickEffect">
                                  <p:stCondLst>
                                    <p:cond delay="0"/>
                                  </p:stCondLst>
                                  <p:childTnLst>
                                    <p:set>
                                      <p:cBhvr>
                                        <p:cTn id="79" dur="1" fill="hold">
                                          <p:stCondLst>
                                            <p:cond delay="0"/>
                                          </p:stCondLst>
                                        </p:cTn>
                                        <p:tgtEl>
                                          <p:spTgt spid="20"/>
                                        </p:tgtEl>
                                        <p:attrNameLst>
                                          <p:attrName>style.visibility</p:attrName>
                                        </p:attrNameLst>
                                      </p:cBhvr>
                                      <p:to>
                                        <p:strVal val="visible"/>
                                      </p:to>
                                    </p:set>
                                    <p:anim calcmode="lin" valueType="num">
                                      <p:cBhvr additive="base">
                                        <p:cTn id="80" dur="500" fill="hold"/>
                                        <p:tgtEl>
                                          <p:spTgt spid="20"/>
                                        </p:tgtEl>
                                        <p:attrNameLst>
                                          <p:attrName>ppt_x</p:attrName>
                                        </p:attrNameLst>
                                      </p:cBhvr>
                                      <p:tavLst>
                                        <p:tav tm="0">
                                          <p:val>
                                            <p:strVal val="#ppt_x"/>
                                          </p:val>
                                        </p:tav>
                                        <p:tav tm="100000">
                                          <p:val>
                                            <p:strVal val="#ppt_x"/>
                                          </p:val>
                                        </p:tav>
                                      </p:tavLst>
                                    </p:anim>
                                    <p:anim calcmode="lin" valueType="num">
                                      <p:cBhvr additive="base">
                                        <p:cTn id="81"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2" presetClass="entr" presetSubtype="4" fill="hold" grpId="0" nodeType="clickEffect">
                                  <p:stCondLst>
                                    <p:cond delay="0"/>
                                  </p:stCondLst>
                                  <p:childTnLst>
                                    <p:set>
                                      <p:cBhvr>
                                        <p:cTn id="85" dur="1" fill="hold">
                                          <p:stCondLst>
                                            <p:cond delay="0"/>
                                          </p:stCondLst>
                                        </p:cTn>
                                        <p:tgtEl>
                                          <p:spTgt spid="21"/>
                                        </p:tgtEl>
                                        <p:attrNameLst>
                                          <p:attrName>style.visibility</p:attrName>
                                        </p:attrNameLst>
                                      </p:cBhvr>
                                      <p:to>
                                        <p:strVal val="visible"/>
                                      </p:to>
                                    </p:set>
                                    <p:anim calcmode="lin" valueType="num">
                                      <p:cBhvr additive="base">
                                        <p:cTn id="86" dur="500" fill="hold"/>
                                        <p:tgtEl>
                                          <p:spTgt spid="21"/>
                                        </p:tgtEl>
                                        <p:attrNameLst>
                                          <p:attrName>ppt_x</p:attrName>
                                        </p:attrNameLst>
                                      </p:cBhvr>
                                      <p:tavLst>
                                        <p:tav tm="0">
                                          <p:val>
                                            <p:strVal val="#ppt_x"/>
                                          </p:val>
                                        </p:tav>
                                        <p:tav tm="100000">
                                          <p:val>
                                            <p:strVal val="#ppt_x"/>
                                          </p:val>
                                        </p:tav>
                                      </p:tavLst>
                                    </p:anim>
                                    <p:anim calcmode="lin" valueType="num">
                                      <p:cBhvr additive="base">
                                        <p:cTn id="87"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2" presetClass="entr" presetSubtype="4" fill="hold" grpId="0" nodeType="clickEffect">
                                  <p:stCondLst>
                                    <p:cond delay="0"/>
                                  </p:stCondLst>
                                  <p:childTnLst>
                                    <p:set>
                                      <p:cBhvr>
                                        <p:cTn id="91" dur="1" fill="hold">
                                          <p:stCondLst>
                                            <p:cond delay="0"/>
                                          </p:stCondLst>
                                        </p:cTn>
                                        <p:tgtEl>
                                          <p:spTgt spid="22"/>
                                        </p:tgtEl>
                                        <p:attrNameLst>
                                          <p:attrName>style.visibility</p:attrName>
                                        </p:attrNameLst>
                                      </p:cBhvr>
                                      <p:to>
                                        <p:strVal val="visible"/>
                                      </p:to>
                                    </p:set>
                                    <p:anim calcmode="lin" valueType="num">
                                      <p:cBhvr additive="base">
                                        <p:cTn id="92" dur="500" fill="hold"/>
                                        <p:tgtEl>
                                          <p:spTgt spid="22"/>
                                        </p:tgtEl>
                                        <p:attrNameLst>
                                          <p:attrName>ppt_x</p:attrName>
                                        </p:attrNameLst>
                                      </p:cBhvr>
                                      <p:tavLst>
                                        <p:tav tm="0">
                                          <p:val>
                                            <p:strVal val="#ppt_x"/>
                                          </p:val>
                                        </p:tav>
                                        <p:tav tm="100000">
                                          <p:val>
                                            <p:strVal val="#ppt_x"/>
                                          </p:val>
                                        </p:tav>
                                      </p:tavLst>
                                    </p:anim>
                                    <p:anim calcmode="lin" valueType="num">
                                      <p:cBhvr additive="base">
                                        <p:cTn id="93" dur="500" fill="hold"/>
                                        <p:tgtEl>
                                          <p:spTgt spid="22"/>
                                        </p:tgtEl>
                                        <p:attrNameLst>
                                          <p:attrName>ppt_y</p:attrName>
                                        </p:attrNameLst>
                                      </p:cBhvr>
                                      <p:tavLst>
                                        <p:tav tm="0">
                                          <p:val>
                                            <p:strVal val="1+#ppt_h/2"/>
                                          </p:val>
                                        </p:tav>
                                        <p:tav tm="100000">
                                          <p:val>
                                            <p:strVal val="#ppt_y"/>
                                          </p:val>
                                        </p:tav>
                                      </p:tavLst>
                                    </p:anim>
                                  </p:childTnLst>
                                </p:cTn>
                              </p:par>
                              <p:par>
                                <p:cTn id="94" presetID="2" presetClass="entr" presetSubtype="4" fill="hold" nodeType="withEffect">
                                  <p:stCondLst>
                                    <p:cond delay="0"/>
                                  </p:stCondLst>
                                  <p:childTnLst>
                                    <p:set>
                                      <p:cBhvr>
                                        <p:cTn id="95" dur="1" fill="hold">
                                          <p:stCondLst>
                                            <p:cond delay="0"/>
                                          </p:stCondLst>
                                        </p:cTn>
                                        <p:tgtEl>
                                          <p:spTgt spid="2"/>
                                        </p:tgtEl>
                                        <p:attrNameLst>
                                          <p:attrName>style.visibility</p:attrName>
                                        </p:attrNameLst>
                                      </p:cBhvr>
                                      <p:to>
                                        <p:strVal val="visible"/>
                                      </p:to>
                                    </p:set>
                                    <p:anim calcmode="lin" valueType="num">
                                      <p:cBhvr additive="base">
                                        <p:cTn id="96" dur="500" fill="hold"/>
                                        <p:tgtEl>
                                          <p:spTgt spid="2"/>
                                        </p:tgtEl>
                                        <p:attrNameLst>
                                          <p:attrName>ppt_x</p:attrName>
                                        </p:attrNameLst>
                                      </p:cBhvr>
                                      <p:tavLst>
                                        <p:tav tm="0">
                                          <p:val>
                                            <p:strVal val="#ppt_x"/>
                                          </p:val>
                                        </p:tav>
                                        <p:tav tm="100000">
                                          <p:val>
                                            <p:strVal val="#ppt_x"/>
                                          </p:val>
                                        </p:tav>
                                      </p:tavLst>
                                    </p:anim>
                                    <p:anim calcmode="lin" valueType="num">
                                      <p:cBhvr additive="base">
                                        <p:cTn id="97"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animBg="1"/>
      <p:bldP spid="22" grpId="0"/>
      <p:bldP spid="12" grpId="0"/>
      <p:bldP spid="13" grpId="0"/>
      <p:bldP spid="15" grpId="0"/>
      <p:bldP spid="16" grpId="0"/>
      <p:bldP spid="17" grpId="0"/>
      <p:bldP spid="18" grpId="0"/>
      <p:bldP spid="19" grpId="0"/>
      <p:bldP spid="20" grpId="0"/>
      <p:bldP spid="21" grpId="0"/>
      <p:bldP spid="1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a:extLst>
              <a:ext uri="{FF2B5EF4-FFF2-40B4-BE49-F238E27FC236}">
                <a16:creationId xmlns:a16="http://schemas.microsoft.com/office/drawing/2014/main" id="{AFBBF8AE-0749-4883-8B9F-42B9767A18FE}"/>
              </a:ext>
            </a:extLst>
          </p:cNvPr>
          <p:cNvSpPr/>
          <p:nvPr/>
        </p:nvSpPr>
        <p:spPr>
          <a:xfrm rot="10800000">
            <a:off x="13848556" y="469900"/>
            <a:ext cx="4780756" cy="828000"/>
          </a:xfrm>
          <a:custGeom>
            <a:avLst/>
            <a:gdLst/>
            <a:ahLst/>
            <a:cxnLst/>
            <a:rect l="l" t="t" r="r" b="b"/>
            <a:pathLst>
              <a:path w="2929255" h="437514">
                <a:moveTo>
                  <a:pt x="2710340" y="0"/>
                </a:moveTo>
                <a:lnTo>
                  <a:pt x="0" y="0"/>
                </a:lnTo>
                <a:lnTo>
                  <a:pt x="0" y="437154"/>
                </a:lnTo>
                <a:lnTo>
                  <a:pt x="2710340" y="437154"/>
                </a:lnTo>
                <a:lnTo>
                  <a:pt x="2760457" y="431381"/>
                </a:lnTo>
                <a:lnTo>
                  <a:pt x="2806464" y="414937"/>
                </a:lnTo>
                <a:lnTo>
                  <a:pt x="2847048" y="389135"/>
                </a:lnTo>
                <a:lnTo>
                  <a:pt x="2880897" y="355286"/>
                </a:lnTo>
                <a:lnTo>
                  <a:pt x="2906699" y="314702"/>
                </a:lnTo>
                <a:lnTo>
                  <a:pt x="2923143" y="268695"/>
                </a:lnTo>
                <a:lnTo>
                  <a:pt x="2928915" y="218577"/>
                </a:lnTo>
                <a:lnTo>
                  <a:pt x="2923143" y="168459"/>
                </a:lnTo>
                <a:lnTo>
                  <a:pt x="2906699" y="122452"/>
                </a:lnTo>
                <a:lnTo>
                  <a:pt x="2880897" y="81868"/>
                </a:lnTo>
                <a:lnTo>
                  <a:pt x="2847048" y="48019"/>
                </a:lnTo>
                <a:lnTo>
                  <a:pt x="2806464" y="22216"/>
                </a:lnTo>
                <a:lnTo>
                  <a:pt x="2760457" y="5772"/>
                </a:lnTo>
                <a:lnTo>
                  <a:pt x="2710340" y="0"/>
                </a:lnTo>
                <a:close/>
              </a:path>
            </a:pathLst>
          </a:custGeom>
          <a:solidFill>
            <a:srgbClr val="00A0F0"/>
          </a:solidFill>
        </p:spPr>
        <p:txBody>
          <a:bodyPr wrap="square" lIns="0" tIns="0" rIns="0" bIns="0" rtlCol="0"/>
          <a:lstStyle/>
          <a:p>
            <a:endParaRPr dirty="0"/>
          </a:p>
        </p:txBody>
      </p:sp>
      <p:sp>
        <p:nvSpPr>
          <p:cNvPr id="4" name="object 5"/>
          <p:cNvSpPr txBox="1"/>
          <p:nvPr/>
        </p:nvSpPr>
        <p:spPr>
          <a:xfrm>
            <a:off x="14305756" y="635789"/>
            <a:ext cx="3924076" cy="443711"/>
          </a:xfrm>
          <a:prstGeom prst="rect">
            <a:avLst/>
          </a:prstGeom>
        </p:spPr>
        <p:txBody>
          <a:bodyPr vert="horz" wrap="square" lIns="0" tIns="12700" rIns="0" bIns="0" rtlCol="0">
            <a:spAutoFit/>
          </a:bodyPr>
          <a:lstStyle/>
          <a:p>
            <a:pPr marL="12700" algn="r" rtl="1">
              <a:spcBef>
                <a:spcPts val="100"/>
              </a:spcBef>
            </a:pPr>
            <a:r>
              <a:rPr lang="fa-IR" sz="2800" b="1" dirty="0" smtClean="0">
                <a:solidFill>
                  <a:srgbClr val="FFFFFF"/>
                </a:solidFill>
                <a:latin typeface="IRZar" panose="02000506000000020002" pitchFamily="2" charset="-78"/>
                <a:cs typeface="IRZar" panose="02000506000000020002" pitchFamily="2" charset="-78"/>
              </a:rPr>
              <a:t>پیچیدگی الگوریتم </a:t>
            </a:r>
            <a:r>
              <a:rPr lang="en-US" sz="2800" b="1" dirty="0" smtClean="0">
                <a:solidFill>
                  <a:srgbClr val="FFFFFF"/>
                </a:solidFill>
                <a:latin typeface="IRZar" panose="02000506000000020002" pitchFamily="2" charset="-78"/>
                <a:cs typeface="IRZar" panose="02000506000000020002" pitchFamily="2" charset="-78"/>
              </a:rPr>
              <a:t>MIGA</a:t>
            </a:r>
            <a:endParaRPr sz="2800" b="1" dirty="0">
              <a:latin typeface="IRZar" panose="02000506000000020002" pitchFamily="2" charset="-78"/>
              <a:cs typeface="IRZar" panose="02000506000000020002" pitchFamily="2" charset="-78"/>
            </a:endParaRPr>
          </a:p>
        </p:txBody>
      </p:sp>
      <p:sp>
        <p:nvSpPr>
          <p:cNvPr id="6" name="object 10"/>
          <p:cNvSpPr txBox="1"/>
          <p:nvPr/>
        </p:nvSpPr>
        <p:spPr>
          <a:xfrm>
            <a:off x="10901709" y="1463791"/>
            <a:ext cx="7506586" cy="2221121"/>
          </a:xfrm>
          <a:prstGeom prst="rect">
            <a:avLst/>
          </a:prstGeom>
        </p:spPr>
        <p:txBody>
          <a:bodyPr vert="horz" wrap="square" lIns="0" tIns="5080" rIns="0" bIns="0" rtlCol="0">
            <a:spAutoFit/>
          </a:bodyPr>
          <a:lstStyle/>
          <a:p>
            <a:pPr algn="r" rtl="1"/>
            <a:r>
              <a:rPr lang="fa-IR" sz="2400" dirty="0">
                <a:latin typeface="IRNazanin" panose="02000506000000020002" pitchFamily="2" charset="-78"/>
                <a:cs typeface="IRNazanin" panose="02000506000000020002" pitchFamily="2" charset="-78"/>
              </a:rPr>
              <a:t>پیچیدگی زمانی </a:t>
            </a:r>
            <a:r>
              <a:rPr lang="en-US" sz="2400" dirty="0">
                <a:latin typeface="IRNazanin" panose="02000506000000020002" pitchFamily="2" charset="-78"/>
                <a:cs typeface="IRNazanin" panose="02000506000000020002" pitchFamily="2" charset="-78"/>
              </a:rPr>
              <a:t>MIGA </a:t>
            </a:r>
            <a:r>
              <a:rPr lang="fa-IR" sz="2400" dirty="0">
                <a:latin typeface="IRNazanin" panose="02000506000000020002" pitchFamily="2" charset="-78"/>
                <a:cs typeface="IRNazanin" panose="02000506000000020002" pitchFamily="2" charset="-78"/>
              </a:rPr>
              <a:t>به سه عامل اصلی وابسته است</a:t>
            </a:r>
            <a:r>
              <a:rPr lang="fa-IR" sz="2400" dirty="0" smtClean="0">
                <a:latin typeface="IRNazanin" panose="02000506000000020002" pitchFamily="2" charset="-78"/>
                <a:cs typeface="IRNazanin" panose="02000506000000020002" pitchFamily="2" charset="-78"/>
              </a:rPr>
              <a:t>:</a:t>
            </a:r>
          </a:p>
          <a:p>
            <a:pPr algn="r" rtl="1"/>
            <a:endParaRPr lang="fa-IR" sz="2400" dirty="0">
              <a:latin typeface="IRNazanin" panose="02000506000000020002" pitchFamily="2" charset="-78"/>
              <a:cs typeface="IRNazanin" panose="02000506000000020002" pitchFamily="2" charset="-78"/>
            </a:endParaRPr>
          </a:p>
          <a:p>
            <a:pPr marL="914400" lvl="1" indent="-457200" algn="r" rtl="1">
              <a:buFont typeface="+mj-lt"/>
              <a:buAutoNum type="arabicPeriod"/>
            </a:pPr>
            <a:r>
              <a:rPr lang="fa-IR" sz="2400" b="1" dirty="0">
                <a:latin typeface="IRNazanin" panose="02000506000000020002" pitchFamily="2" charset="-78"/>
                <a:cs typeface="IRNazanin" panose="02000506000000020002" pitchFamily="2" charset="-78"/>
              </a:rPr>
              <a:t>تابع برازندگی </a:t>
            </a:r>
            <a:r>
              <a:rPr lang="en-US" sz="2400" b="1" dirty="0" smtClean="0">
                <a:latin typeface="IRNazanin" panose="02000506000000020002" pitchFamily="2" charset="-78"/>
                <a:cs typeface="IRNazanin" panose="02000506000000020002" pitchFamily="2" charset="-78"/>
              </a:rPr>
              <a:t>Fitness </a:t>
            </a:r>
            <a:r>
              <a:rPr lang="en-US" sz="2400" b="1" dirty="0">
                <a:latin typeface="IRNazanin" panose="02000506000000020002" pitchFamily="2" charset="-78"/>
                <a:cs typeface="IRNazanin" panose="02000506000000020002" pitchFamily="2" charset="-78"/>
              </a:rPr>
              <a:t>Function</a:t>
            </a:r>
            <a:r>
              <a:rPr lang="en-US" sz="2400" b="1" dirty="0" smtClean="0">
                <a:latin typeface="IRNazanin" panose="02000506000000020002" pitchFamily="2" charset="-78"/>
                <a:cs typeface="IRNazanin" panose="02000506000000020002" pitchFamily="2" charset="-78"/>
              </a:rPr>
              <a:t>)</a:t>
            </a:r>
            <a:r>
              <a:rPr lang="fa-IR" sz="2400" b="1" dirty="0" smtClean="0">
                <a:latin typeface="IRNazanin" panose="02000506000000020002" pitchFamily="2" charset="-78"/>
                <a:cs typeface="IRNazanin" panose="02000506000000020002" pitchFamily="2" charset="-78"/>
              </a:rPr>
              <a:t>)</a:t>
            </a:r>
            <a:endParaRPr lang="en-US" sz="2400" dirty="0">
              <a:latin typeface="IRNazanin" panose="02000506000000020002" pitchFamily="2" charset="-78"/>
              <a:cs typeface="IRNazanin" panose="02000506000000020002" pitchFamily="2" charset="-78"/>
            </a:endParaRPr>
          </a:p>
          <a:p>
            <a:pPr marL="914400" lvl="1" indent="-457200" algn="r" rtl="1">
              <a:buFont typeface="+mj-lt"/>
              <a:buAutoNum type="arabicPeriod"/>
            </a:pPr>
            <a:r>
              <a:rPr lang="fa-IR" sz="2400" b="1" dirty="0">
                <a:latin typeface="IRNazanin" panose="02000506000000020002" pitchFamily="2" charset="-78"/>
                <a:cs typeface="IRNazanin" panose="02000506000000020002" pitchFamily="2" charset="-78"/>
              </a:rPr>
              <a:t>اندازه جمعیت </a:t>
            </a:r>
            <a:r>
              <a:rPr lang="en-US" sz="2400" b="1" dirty="0" smtClean="0">
                <a:latin typeface="IRNazanin" panose="02000506000000020002" pitchFamily="2" charset="-78"/>
                <a:cs typeface="IRNazanin" panose="02000506000000020002" pitchFamily="2" charset="-78"/>
              </a:rPr>
              <a:t>Population </a:t>
            </a:r>
            <a:r>
              <a:rPr lang="en-US" sz="2400" b="1" dirty="0">
                <a:latin typeface="IRNazanin" panose="02000506000000020002" pitchFamily="2" charset="-78"/>
                <a:cs typeface="IRNazanin" panose="02000506000000020002" pitchFamily="2" charset="-78"/>
              </a:rPr>
              <a:t>size</a:t>
            </a:r>
            <a:r>
              <a:rPr lang="en-US" sz="2400" b="1" dirty="0" smtClean="0">
                <a:latin typeface="IRNazanin" panose="02000506000000020002" pitchFamily="2" charset="-78"/>
                <a:cs typeface="IRNazanin" panose="02000506000000020002" pitchFamily="2" charset="-78"/>
              </a:rPr>
              <a:t>)</a:t>
            </a:r>
            <a:r>
              <a:rPr lang="fa-IR" sz="2400" b="1" dirty="0" smtClean="0">
                <a:latin typeface="IRNazanin" panose="02000506000000020002" pitchFamily="2" charset="-78"/>
                <a:cs typeface="IRNazanin" panose="02000506000000020002" pitchFamily="2" charset="-78"/>
              </a:rPr>
              <a:t>)</a:t>
            </a:r>
            <a:endParaRPr lang="en-US" sz="2400" dirty="0">
              <a:latin typeface="IRNazanin" panose="02000506000000020002" pitchFamily="2" charset="-78"/>
              <a:cs typeface="IRNazanin" panose="02000506000000020002" pitchFamily="2" charset="-78"/>
            </a:endParaRPr>
          </a:p>
          <a:p>
            <a:pPr marL="914400" lvl="1" indent="-457200" algn="r" rtl="1">
              <a:buFont typeface="+mj-lt"/>
              <a:buAutoNum type="arabicPeriod"/>
            </a:pPr>
            <a:r>
              <a:rPr lang="fa-IR" sz="2400" b="1" dirty="0">
                <a:latin typeface="IRNazanin" panose="02000506000000020002" pitchFamily="2" charset="-78"/>
                <a:cs typeface="IRNazanin" panose="02000506000000020002" pitchFamily="2" charset="-78"/>
              </a:rPr>
              <a:t>عملگرهای ژنتیکی</a:t>
            </a:r>
            <a:r>
              <a:rPr lang="fa-IR" sz="2400" dirty="0">
                <a:latin typeface="IRNazanin" panose="02000506000000020002" pitchFamily="2" charset="-78"/>
                <a:cs typeface="IRNazanin" panose="02000506000000020002" pitchFamily="2" charset="-78"/>
              </a:rPr>
              <a:t> مثل جهش </a:t>
            </a:r>
            <a:r>
              <a:rPr lang="en-US" sz="2400" dirty="0" smtClean="0">
                <a:latin typeface="IRNazanin" panose="02000506000000020002" pitchFamily="2" charset="-78"/>
                <a:cs typeface="IRNazanin" panose="02000506000000020002" pitchFamily="2" charset="-78"/>
              </a:rPr>
              <a:t>mutation)</a:t>
            </a:r>
            <a:r>
              <a:rPr lang="fa-IR" sz="2400" dirty="0" smtClean="0">
                <a:latin typeface="IRNazanin" panose="02000506000000020002" pitchFamily="2" charset="-78"/>
                <a:cs typeface="IRNazanin" panose="02000506000000020002" pitchFamily="2" charset="-78"/>
              </a:rPr>
              <a:t>)</a:t>
            </a:r>
            <a:r>
              <a:rPr lang="en-US" sz="2400" dirty="0" smtClean="0">
                <a:latin typeface="IRNazanin" panose="02000506000000020002" pitchFamily="2" charset="-78"/>
                <a:cs typeface="IRNazanin" panose="02000506000000020002" pitchFamily="2" charset="-78"/>
              </a:rPr>
              <a:t>، crossover </a:t>
            </a:r>
            <a:r>
              <a:rPr lang="fa-IR" sz="2400" dirty="0" smtClean="0">
                <a:latin typeface="IRNazanin" panose="02000506000000020002" pitchFamily="2" charset="-78"/>
                <a:cs typeface="IRNazanin" panose="02000506000000020002" pitchFamily="2" charset="-78"/>
              </a:rPr>
              <a:t> و </a:t>
            </a:r>
            <a:r>
              <a:rPr lang="fa-IR" sz="2400" dirty="0">
                <a:latin typeface="IRNazanin" panose="02000506000000020002" pitchFamily="2" charset="-78"/>
                <a:cs typeface="IRNazanin" panose="02000506000000020002" pitchFamily="2" charset="-78"/>
              </a:rPr>
              <a:t>تنوع (</a:t>
            </a:r>
            <a:r>
              <a:rPr lang="en-US" sz="2400" dirty="0" smtClean="0">
                <a:latin typeface="IRNazanin" panose="02000506000000020002" pitchFamily="2" charset="-78"/>
                <a:cs typeface="IRNazanin" panose="02000506000000020002" pitchFamily="2" charset="-78"/>
              </a:rPr>
              <a:t>diversity</a:t>
            </a:r>
            <a:r>
              <a:rPr lang="fa-IR" sz="2400" dirty="0" smtClean="0">
                <a:latin typeface="IRNazanin" panose="02000506000000020002" pitchFamily="2" charset="-78"/>
                <a:cs typeface="IRNazanin" panose="02000506000000020002" pitchFamily="2" charset="-78"/>
              </a:rPr>
              <a:t>)</a:t>
            </a:r>
            <a:endParaRPr lang="en-US" sz="2400" dirty="0">
              <a:latin typeface="IRNazanin" panose="02000506000000020002" pitchFamily="2" charset="-78"/>
              <a:cs typeface="IRNazanin" panose="02000506000000020002" pitchFamily="2" charset="-78"/>
            </a:endParaRPr>
          </a:p>
        </p:txBody>
      </p:sp>
      <p:sp>
        <p:nvSpPr>
          <p:cNvPr id="7" name="object 23"/>
          <p:cNvSpPr/>
          <p:nvPr/>
        </p:nvSpPr>
        <p:spPr>
          <a:xfrm rot="10800000">
            <a:off x="6228555" y="526420"/>
            <a:ext cx="3544187" cy="828000"/>
          </a:xfrm>
          <a:custGeom>
            <a:avLst/>
            <a:gdLst/>
            <a:ahLst/>
            <a:cxnLst/>
            <a:rect l="l" t="t" r="r" b="b"/>
            <a:pathLst>
              <a:path w="1909445" h="437514">
                <a:moveTo>
                  <a:pt x="1690241" y="0"/>
                </a:moveTo>
                <a:lnTo>
                  <a:pt x="0" y="0"/>
                </a:lnTo>
                <a:lnTo>
                  <a:pt x="0" y="437154"/>
                </a:lnTo>
                <a:lnTo>
                  <a:pt x="1690241" y="437154"/>
                </a:lnTo>
                <a:lnTo>
                  <a:pt x="1740359" y="431381"/>
                </a:lnTo>
                <a:lnTo>
                  <a:pt x="1786366" y="414937"/>
                </a:lnTo>
                <a:lnTo>
                  <a:pt x="1826950" y="389135"/>
                </a:lnTo>
                <a:lnTo>
                  <a:pt x="1860800" y="355285"/>
                </a:lnTo>
                <a:lnTo>
                  <a:pt x="1886602" y="314701"/>
                </a:lnTo>
                <a:lnTo>
                  <a:pt x="1903046" y="268694"/>
                </a:lnTo>
                <a:lnTo>
                  <a:pt x="1908818" y="218577"/>
                </a:lnTo>
                <a:lnTo>
                  <a:pt x="1903046" y="168459"/>
                </a:lnTo>
                <a:lnTo>
                  <a:pt x="1886602" y="122452"/>
                </a:lnTo>
                <a:lnTo>
                  <a:pt x="1860800" y="81868"/>
                </a:lnTo>
                <a:lnTo>
                  <a:pt x="1826950" y="48018"/>
                </a:lnTo>
                <a:lnTo>
                  <a:pt x="1786366" y="22216"/>
                </a:lnTo>
                <a:lnTo>
                  <a:pt x="1740359" y="5772"/>
                </a:lnTo>
                <a:lnTo>
                  <a:pt x="1690241" y="0"/>
                </a:lnTo>
                <a:close/>
              </a:path>
            </a:pathLst>
          </a:custGeom>
          <a:solidFill>
            <a:srgbClr val="FFA001"/>
          </a:solidFill>
        </p:spPr>
        <p:txBody>
          <a:bodyPr wrap="square" lIns="0" tIns="0" rIns="0" bIns="0" rtlCol="0"/>
          <a:lstStyle/>
          <a:p>
            <a:endParaRPr dirty="0"/>
          </a:p>
        </p:txBody>
      </p:sp>
      <p:sp>
        <p:nvSpPr>
          <p:cNvPr id="9" name="object 5"/>
          <p:cNvSpPr txBox="1"/>
          <p:nvPr/>
        </p:nvSpPr>
        <p:spPr>
          <a:xfrm>
            <a:off x="6611747" y="733953"/>
            <a:ext cx="2959539" cy="412934"/>
          </a:xfrm>
          <a:prstGeom prst="rect">
            <a:avLst/>
          </a:prstGeom>
        </p:spPr>
        <p:txBody>
          <a:bodyPr vert="horz" wrap="square" lIns="0" tIns="12700" rIns="0" bIns="0" rtlCol="0">
            <a:spAutoFit/>
          </a:bodyPr>
          <a:lstStyle/>
          <a:p>
            <a:pPr marL="12700" algn="r" rtl="1">
              <a:spcBef>
                <a:spcPts val="100"/>
              </a:spcBef>
            </a:pPr>
            <a:r>
              <a:rPr lang="fa-IR" sz="2600" b="1" dirty="0" smtClean="0">
                <a:solidFill>
                  <a:srgbClr val="FFFFFF"/>
                </a:solidFill>
                <a:latin typeface="IRZar" panose="02000506000000020002" pitchFamily="2" charset="-78"/>
                <a:cs typeface="IRZar" panose="02000506000000020002" pitchFamily="2" charset="-78"/>
              </a:rPr>
              <a:t>پرهزینه ترین بخش ها</a:t>
            </a:r>
            <a:endParaRPr sz="2600" b="1" dirty="0">
              <a:latin typeface="IRZar" panose="02000506000000020002" pitchFamily="2" charset="-78"/>
              <a:cs typeface="IRZar" panose="02000506000000020002" pitchFamily="2" charset="-78"/>
            </a:endParaRPr>
          </a:p>
        </p:txBody>
      </p:sp>
      <p:sp>
        <p:nvSpPr>
          <p:cNvPr id="10" name="object 10"/>
          <p:cNvSpPr txBox="1"/>
          <p:nvPr/>
        </p:nvSpPr>
        <p:spPr>
          <a:xfrm>
            <a:off x="2266156" y="1574982"/>
            <a:ext cx="7506586" cy="2221121"/>
          </a:xfrm>
          <a:prstGeom prst="rect">
            <a:avLst/>
          </a:prstGeom>
        </p:spPr>
        <p:txBody>
          <a:bodyPr vert="horz" wrap="square" lIns="0" tIns="5080" rIns="0" bIns="0" rtlCol="0">
            <a:spAutoFit/>
          </a:bodyPr>
          <a:lstStyle/>
          <a:p>
            <a:pPr algn="r" rtl="1"/>
            <a:r>
              <a:rPr lang="fa-IR" sz="2400" dirty="0">
                <a:latin typeface="IRNazanin" panose="02000506000000020002" pitchFamily="2" charset="-78"/>
                <a:cs typeface="IRNazanin" panose="02000506000000020002" pitchFamily="2" charset="-78"/>
              </a:rPr>
              <a:t>پرهزینه‌ترین قسمت، </a:t>
            </a:r>
            <a:r>
              <a:rPr lang="fa-IR" sz="2400" b="1" dirty="0">
                <a:latin typeface="IRNazanin" panose="02000506000000020002" pitchFamily="2" charset="-78"/>
                <a:cs typeface="IRNazanin" panose="02000506000000020002" pitchFamily="2" charset="-78"/>
              </a:rPr>
              <a:t>محاسبه تابع برازندگی</a:t>
            </a:r>
            <a:r>
              <a:rPr lang="fa-IR" sz="2400" dirty="0">
                <a:latin typeface="IRNazanin" panose="02000506000000020002" pitchFamily="2" charset="-78"/>
                <a:cs typeface="IRNazanin" panose="02000506000000020002" pitchFamily="2" charset="-78"/>
              </a:rPr>
              <a:t> است که خودش از سه بخش تشکیل شده</a:t>
            </a:r>
            <a:r>
              <a:rPr lang="fa-IR" sz="2400" dirty="0" smtClean="0">
                <a:latin typeface="IRNazanin" panose="02000506000000020002" pitchFamily="2" charset="-78"/>
                <a:cs typeface="IRNazanin" panose="02000506000000020002" pitchFamily="2" charset="-78"/>
              </a:rPr>
              <a:t>:</a:t>
            </a:r>
          </a:p>
          <a:p>
            <a:pPr algn="r" rtl="1"/>
            <a:r>
              <a:rPr lang="fa-IR" sz="2400" dirty="0">
                <a:latin typeface="IRNazanin" panose="02000506000000020002" pitchFamily="2" charset="-78"/>
                <a:cs typeface="IRNazanin" panose="02000506000000020002" pitchFamily="2" charset="-78"/>
              </a:rPr>
              <a:t>اختلاف </a:t>
            </a:r>
            <a:r>
              <a:rPr lang="fa-IR" sz="2400" dirty="0" smtClean="0">
                <a:latin typeface="IRNazanin" panose="02000506000000020002" pitchFamily="2" charset="-78"/>
                <a:cs typeface="IRNazanin" panose="02000506000000020002" pitchFamily="2" charset="-78"/>
              </a:rPr>
              <a:t>میانگین‌ها : </a:t>
            </a:r>
            <a:r>
              <a:rPr lang="en-US" sz="2400" dirty="0">
                <a:latin typeface="IRNazanin" panose="02000506000000020002" pitchFamily="2" charset="-78"/>
                <a:cs typeface="IRNazanin" panose="02000506000000020002" pitchFamily="2" charset="-78"/>
              </a:rPr>
              <a:t>O(np</a:t>
            </a:r>
            <a:r>
              <a:rPr lang="en-US" sz="2400" dirty="0" smtClean="0">
                <a:latin typeface="IRNazanin" panose="02000506000000020002" pitchFamily="2" charset="-78"/>
                <a:cs typeface="IRNazanin" panose="02000506000000020002" pitchFamily="2" charset="-78"/>
              </a:rPr>
              <a:t>)</a:t>
            </a:r>
            <a:endParaRPr lang="fa-IR" sz="2400" dirty="0" smtClean="0">
              <a:latin typeface="IRNazanin" panose="02000506000000020002" pitchFamily="2" charset="-78"/>
              <a:cs typeface="IRNazanin" panose="02000506000000020002" pitchFamily="2" charset="-78"/>
            </a:endParaRPr>
          </a:p>
          <a:p>
            <a:pPr algn="r" rtl="1"/>
            <a:r>
              <a:rPr lang="fa-IR" sz="2400" dirty="0">
                <a:latin typeface="IRNazanin" panose="02000506000000020002" pitchFamily="2" charset="-78"/>
                <a:cs typeface="IRNazanin" panose="02000506000000020002" pitchFamily="2" charset="-78"/>
              </a:rPr>
              <a:t>اختلاف </a:t>
            </a:r>
            <a:r>
              <a:rPr lang="fa-IR" sz="2400" dirty="0" smtClean="0">
                <a:latin typeface="IRNazanin" panose="02000506000000020002" pitchFamily="2" charset="-78"/>
                <a:cs typeface="IRNazanin" panose="02000506000000020002" pitchFamily="2" charset="-78"/>
              </a:rPr>
              <a:t>چولگی : </a:t>
            </a:r>
            <a:r>
              <a:rPr lang="en-US" sz="2400" dirty="0">
                <a:latin typeface="IRNazanin" panose="02000506000000020002" pitchFamily="2" charset="-78"/>
                <a:cs typeface="IRNazanin" panose="02000506000000020002" pitchFamily="2" charset="-78"/>
              </a:rPr>
              <a:t>O(np)</a:t>
            </a:r>
            <a:endParaRPr lang="fa-IR" sz="2400" dirty="0" smtClean="0">
              <a:latin typeface="IRNazanin" panose="02000506000000020002" pitchFamily="2" charset="-78"/>
              <a:cs typeface="IRNazanin" panose="02000506000000020002" pitchFamily="2" charset="-78"/>
            </a:endParaRPr>
          </a:p>
          <a:p>
            <a:pPr algn="r" rtl="1"/>
            <a:r>
              <a:rPr lang="fa-IR" sz="2400" dirty="0">
                <a:latin typeface="IRNazanin" panose="02000506000000020002" pitchFamily="2" charset="-78"/>
                <a:cs typeface="IRNazanin" panose="02000506000000020002" pitchFamily="2" charset="-78"/>
              </a:rPr>
              <a:t>اختلاف ماتریس‌های </a:t>
            </a:r>
            <a:r>
              <a:rPr lang="fa-IR" sz="2400" dirty="0" smtClean="0">
                <a:latin typeface="IRNazanin" panose="02000506000000020002" pitchFamily="2" charset="-78"/>
                <a:cs typeface="IRNazanin" panose="02000506000000020002" pitchFamily="2" charset="-78"/>
              </a:rPr>
              <a:t>کوواریانس : </a:t>
            </a:r>
            <a:r>
              <a:rPr lang="en-US" sz="2400" dirty="0">
                <a:latin typeface="IRNazanin" panose="02000506000000020002" pitchFamily="2" charset="-78"/>
                <a:cs typeface="IRNazanin" panose="02000506000000020002" pitchFamily="2" charset="-78"/>
              </a:rPr>
              <a:t>O( </a:t>
            </a:r>
            <a:r>
              <a:rPr lang="en-US" sz="2400" dirty="0" smtClean="0">
                <a:latin typeface="IRNazanin" panose="02000506000000020002" pitchFamily="2" charset="-78"/>
                <a:cs typeface="IRNazanin" panose="02000506000000020002" pitchFamily="2" charset="-78"/>
              </a:rPr>
              <a:t>2np*min(</a:t>
            </a:r>
            <a:r>
              <a:rPr lang="en-US" sz="2400" dirty="0" err="1" smtClean="0">
                <a:latin typeface="IRNazanin" panose="02000506000000020002" pitchFamily="2" charset="-78"/>
                <a:cs typeface="IRNazanin" panose="02000506000000020002" pitchFamily="2" charset="-78"/>
              </a:rPr>
              <a:t>n,p</a:t>
            </a:r>
            <a:r>
              <a:rPr lang="en-US" sz="2400" dirty="0">
                <a:latin typeface="IRNazanin" panose="02000506000000020002" pitchFamily="2" charset="-78"/>
                <a:cs typeface="IRNazanin" panose="02000506000000020002" pitchFamily="2" charset="-78"/>
              </a:rPr>
              <a:t>) </a:t>
            </a:r>
            <a:r>
              <a:rPr lang="en-US" sz="2400" dirty="0" smtClean="0">
                <a:latin typeface="IRNazanin" panose="02000506000000020002" pitchFamily="2" charset="-78"/>
                <a:cs typeface="IRNazanin" panose="02000506000000020002" pitchFamily="2" charset="-78"/>
              </a:rPr>
              <a:t>)</a:t>
            </a:r>
            <a:endParaRPr lang="fa-IR" sz="2400" dirty="0" smtClean="0">
              <a:latin typeface="IRNazanin" panose="02000506000000020002" pitchFamily="2" charset="-78"/>
              <a:cs typeface="IRNazanin" panose="02000506000000020002" pitchFamily="2" charset="-78"/>
            </a:endParaRPr>
          </a:p>
          <a:p>
            <a:pPr algn="r" rtl="1"/>
            <a:r>
              <a:rPr lang="fa-IR" sz="2400" dirty="0" smtClean="0">
                <a:latin typeface="IRNazanin" panose="02000506000000020002" pitchFamily="2" charset="-78"/>
                <a:cs typeface="IRNazanin" panose="02000506000000020002" pitchFamily="2" charset="-78"/>
              </a:rPr>
              <a:t>ضرب ماتریس های کوواریانس (</a:t>
            </a:r>
            <a:r>
              <a:rPr lang="en-US" sz="2400" dirty="0" smtClean="0">
                <a:latin typeface="IRNazanin" panose="02000506000000020002" pitchFamily="2" charset="-78"/>
                <a:cs typeface="IRNazanin" panose="02000506000000020002" pitchFamily="2" charset="-78"/>
              </a:rPr>
              <a:t>S</a:t>
            </a:r>
            <a:r>
              <a:rPr lang="en-US" sz="2400" baseline="-25000" dirty="0" smtClean="0">
                <a:latin typeface="IRNazanin" panose="02000506000000020002" pitchFamily="2" charset="-78"/>
                <a:cs typeface="IRNazanin" panose="02000506000000020002" pitchFamily="2" charset="-78"/>
              </a:rPr>
              <a:t>a</a:t>
            </a:r>
            <a:r>
              <a:rPr lang="fa-IR" sz="2400" dirty="0">
                <a:latin typeface="IRNazanin" panose="02000506000000020002" pitchFamily="2" charset="-78"/>
                <a:cs typeface="IRNazanin" panose="02000506000000020002" pitchFamily="2" charset="-78"/>
              </a:rPr>
              <a:t> </a:t>
            </a:r>
            <a:r>
              <a:rPr lang="fa-IR" sz="2400" dirty="0" smtClean="0">
                <a:latin typeface="IRNazanin" panose="02000506000000020002" pitchFamily="2" charset="-78"/>
                <a:cs typeface="IRNazanin" panose="02000506000000020002" pitchFamily="2" charset="-78"/>
              </a:rPr>
              <a:t>و </a:t>
            </a:r>
            <a:r>
              <a:rPr lang="en-US" sz="2400" dirty="0" err="1" smtClean="0">
                <a:latin typeface="IRNazanin" panose="02000506000000020002" pitchFamily="2" charset="-78"/>
                <a:cs typeface="IRNazanin" panose="02000506000000020002" pitchFamily="2" charset="-78"/>
              </a:rPr>
              <a:t>S</a:t>
            </a:r>
            <a:r>
              <a:rPr lang="en-US" sz="2400" baseline="-25000" dirty="0" err="1" smtClean="0">
                <a:latin typeface="IRNazanin" panose="02000506000000020002" pitchFamily="2" charset="-78"/>
                <a:cs typeface="IRNazanin" panose="02000506000000020002" pitchFamily="2" charset="-78"/>
              </a:rPr>
              <a:t>c</a:t>
            </a:r>
            <a:r>
              <a:rPr lang="fa-IR" sz="2400" dirty="0" smtClean="0">
                <a:latin typeface="IRNazanin" panose="02000506000000020002" pitchFamily="2" charset="-78"/>
                <a:cs typeface="IRNazanin" panose="02000506000000020002" pitchFamily="2" charset="-78"/>
              </a:rPr>
              <a:t>) بیشترین هزینه را دارد - </a:t>
            </a:r>
            <a:r>
              <a:rPr lang="en-US" sz="2400" dirty="0">
                <a:latin typeface="IRNazanin" panose="02000506000000020002" pitchFamily="2" charset="-78"/>
                <a:cs typeface="IRNazanin" panose="02000506000000020002" pitchFamily="2" charset="-78"/>
              </a:rPr>
              <a:t>O(np</a:t>
            </a:r>
            <a:r>
              <a:rPr lang="en-US" sz="2400" baseline="30000" dirty="0">
                <a:latin typeface="IRNazanin" panose="02000506000000020002" pitchFamily="2" charset="-78"/>
                <a:cs typeface="IRNazanin" panose="02000506000000020002" pitchFamily="2" charset="-78"/>
              </a:rPr>
              <a:t>2</a:t>
            </a:r>
            <a:r>
              <a:rPr lang="en-US" sz="2400" dirty="0">
                <a:latin typeface="IRNazanin" panose="02000506000000020002" pitchFamily="2" charset="-78"/>
                <a:cs typeface="IRNazanin" panose="02000506000000020002" pitchFamily="2" charset="-78"/>
              </a:rPr>
              <a:t>)</a:t>
            </a:r>
            <a:endParaRPr lang="fa-IR" sz="2400" dirty="0">
              <a:latin typeface="IRNazanin" panose="02000506000000020002" pitchFamily="2" charset="-78"/>
              <a:cs typeface="IRNazanin" panose="02000506000000020002" pitchFamily="2" charset="-78"/>
            </a:endParaRPr>
          </a:p>
        </p:txBody>
      </p:sp>
      <p:sp>
        <p:nvSpPr>
          <p:cNvPr id="11" name="object 3">
            <a:extLst>
              <a:ext uri="{FF2B5EF4-FFF2-40B4-BE49-F238E27FC236}">
                <a16:creationId xmlns:a16="http://schemas.microsoft.com/office/drawing/2014/main" id="{AFBBF8AE-0749-4883-8B9F-42B9767A18FE}"/>
              </a:ext>
            </a:extLst>
          </p:cNvPr>
          <p:cNvSpPr/>
          <p:nvPr/>
        </p:nvSpPr>
        <p:spPr>
          <a:xfrm rot="10800000">
            <a:off x="6246811" y="5942372"/>
            <a:ext cx="3544187" cy="828000"/>
          </a:xfrm>
          <a:custGeom>
            <a:avLst/>
            <a:gdLst/>
            <a:ahLst/>
            <a:cxnLst/>
            <a:rect l="l" t="t" r="r" b="b"/>
            <a:pathLst>
              <a:path w="2929255" h="437514">
                <a:moveTo>
                  <a:pt x="2710340" y="0"/>
                </a:moveTo>
                <a:lnTo>
                  <a:pt x="0" y="0"/>
                </a:lnTo>
                <a:lnTo>
                  <a:pt x="0" y="437154"/>
                </a:lnTo>
                <a:lnTo>
                  <a:pt x="2710340" y="437154"/>
                </a:lnTo>
                <a:lnTo>
                  <a:pt x="2760457" y="431381"/>
                </a:lnTo>
                <a:lnTo>
                  <a:pt x="2806464" y="414937"/>
                </a:lnTo>
                <a:lnTo>
                  <a:pt x="2847048" y="389135"/>
                </a:lnTo>
                <a:lnTo>
                  <a:pt x="2880897" y="355286"/>
                </a:lnTo>
                <a:lnTo>
                  <a:pt x="2906699" y="314702"/>
                </a:lnTo>
                <a:lnTo>
                  <a:pt x="2923143" y="268695"/>
                </a:lnTo>
                <a:lnTo>
                  <a:pt x="2928915" y="218577"/>
                </a:lnTo>
                <a:lnTo>
                  <a:pt x="2923143" y="168459"/>
                </a:lnTo>
                <a:lnTo>
                  <a:pt x="2906699" y="122452"/>
                </a:lnTo>
                <a:lnTo>
                  <a:pt x="2880897" y="81868"/>
                </a:lnTo>
                <a:lnTo>
                  <a:pt x="2847048" y="48019"/>
                </a:lnTo>
                <a:lnTo>
                  <a:pt x="2806464" y="22216"/>
                </a:lnTo>
                <a:lnTo>
                  <a:pt x="2760457" y="5772"/>
                </a:lnTo>
                <a:lnTo>
                  <a:pt x="2710340" y="0"/>
                </a:lnTo>
                <a:close/>
              </a:path>
            </a:pathLst>
          </a:custGeom>
          <a:solidFill>
            <a:srgbClr val="00A0F0"/>
          </a:solidFill>
        </p:spPr>
        <p:txBody>
          <a:bodyPr wrap="square" lIns="0" tIns="0" rIns="0" bIns="0" rtlCol="0"/>
          <a:lstStyle/>
          <a:p>
            <a:endParaRPr dirty="0"/>
          </a:p>
        </p:txBody>
      </p:sp>
      <p:sp>
        <p:nvSpPr>
          <p:cNvPr id="12" name="object 5"/>
          <p:cNvSpPr txBox="1"/>
          <p:nvPr/>
        </p:nvSpPr>
        <p:spPr>
          <a:xfrm>
            <a:off x="6539134" y="6137116"/>
            <a:ext cx="2959539" cy="412934"/>
          </a:xfrm>
          <a:prstGeom prst="rect">
            <a:avLst/>
          </a:prstGeom>
        </p:spPr>
        <p:txBody>
          <a:bodyPr vert="horz" wrap="square" lIns="0" tIns="12700" rIns="0" bIns="0" rtlCol="0">
            <a:spAutoFit/>
          </a:bodyPr>
          <a:lstStyle/>
          <a:p>
            <a:pPr marL="12700" algn="r" rtl="1">
              <a:spcBef>
                <a:spcPts val="100"/>
              </a:spcBef>
            </a:pPr>
            <a:r>
              <a:rPr lang="fa-IR" sz="2600" b="1" dirty="0" smtClean="0">
                <a:solidFill>
                  <a:srgbClr val="FFFFFF"/>
                </a:solidFill>
                <a:latin typeface="IRZar" panose="02000506000000020002" pitchFamily="2" charset="-78"/>
                <a:cs typeface="IRZar" panose="02000506000000020002" pitchFamily="2" charset="-78"/>
              </a:rPr>
              <a:t>سایر هزینه ها</a:t>
            </a:r>
            <a:endParaRPr sz="2600" b="1" dirty="0">
              <a:latin typeface="IRZar" panose="02000506000000020002" pitchFamily="2" charset="-78"/>
              <a:cs typeface="IRZar" panose="02000506000000020002" pitchFamily="2" charset="-78"/>
            </a:endParaRPr>
          </a:p>
        </p:txBody>
      </p:sp>
      <p:sp>
        <p:nvSpPr>
          <p:cNvPr id="13" name="object 10"/>
          <p:cNvSpPr txBox="1"/>
          <p:nvPr/>
        </p:nvSpPr>
        <p:spPr>
          <a:xfrm>
            <a:off x="2284412" y="7074505"/>
            <a:ext cx="7506586" cy="1113125"/>
          </a:xfrm>
          <a:prstGeom prst="rect">
            <a:avLst/>
          </a:prstGeom>
        </p:spPr>
        <p:txBody>
          <a:bodyPr vert="horz" wrap="square" lIns="0" tIns="5080" rIns="0" bIns="0" rtlCol="0">
            <a:spAutoFit/>
          </a:bodyPr>
          <a:lstStyle/>
          <a:p>
            <a:pPr algn="r" rtl="1"/>
            <a:r>
              <a:rPr lang="fa-IR" sz="2400" b="1" dirty="0">
                <a:latin typeface="IRNazanin" panose="02000506000000020002" pitchFamily="2" charset="-78"/>
                <a:cs typeface="IRNazanin" panose="02000506000000020002" pitchFamily="2" charset="-78"/>
              </a:rPr>
              <a:t>تولید جمعیت </a:t>
            </a:r>
            <a:r>
              <a:rPr lang="fa-IR" sz="2400" b="1" dirty="0" smtClean="0">
                <a:latin typeface="IRNazanin" panose="02000506000000020002" pitchFamily="2" charset="-78"/>
                <a:cs typeface="IRNazanin" panose="02000506000000020002" pitchFamily="2" charset="-78"/>
              </a:rPr>
              <a:t>اولیه </a:t>
            </a:r>
            <a:r>
              <a:rPr lang="fa-IR" sz="2400" dirty="0" smtClean="0">
                <a:latin typeface="IRNazanin" panose="02000506000000020002" pitchFamily="2" charset="-78"/>
                <a:cs typeface="IRNazanin" panose="02000506000000020002" pitchFamily="2" charset="-78"/>
              </a:rPr>
              <a:t>: </a:t>
            </a:r>
            <a:r>
              <a:rPr lang="en-US" sz="2400" dirty="0">
                <a:latin typeface="IRNazanin" panose="02000506000000020002" pitchFamily="2" charset="-78"/>
                <a:cs typeface="IRNazanin" panose="02000506000000020002" pitchFamily="2" charset="-78"/>
              </a:rPr>
              <a:t>O(np</a:t>
            </a:r>
            <a:r>
              <a:rPr lang="en-US" sz="2400" dirty="0" smtClean="0">
                <a:latin typeface="IRNazanin" panose="02000506000000020002" pitchFamily="2" charset="-78"/>
                <a:cs typeface="IRNazanin" panose="02000506000000020002" pitchFamily="2" charset="-78"/>
              </a:rPr>
              <a:t>)</a:t>
            </a:r>
            <a:endParaRPr lang="fa-IR" sz="2400" dirty="0" smtClean="0">
              <a:latin typeface="IRNazanin" panose="02000506000000020002" pitchFamily="2" charset="-78"/>
              <a:cs typeface="IRNazanin" panose="02000506000000020002" pitchFamily="2" charset="-78"/>
            </a:endParaRPr>
          </a:p>
          <a:p>
            <a:pPr algn="r" rtl="1"/>
            <a:r>
              <a:rPr lang="fa-IR" sz="2400" b="1" dirty="0">
                <a:latin typeface="IRNazanin" panose="02000506000000020002" pitchFamily="2" charset="-78"/>
                <a:cs typeface="IRNazanin" panose="02000506000000020002" pitchFamily="2" charset="-78"/>
              </a:rPr>
              <a:t>مرتب‌سازی افراد نخبه </a:t>
            </a:r>
            <a:r>
              <a:rPr lang="fa-IR" sz="2400" b="1" dirty="0" smtClean="0">
                <a:latin typeface="IRNazanin" panose="02000506000000020002" pitchFamily="2" charset="-78"/>
                <a:cs typeface="IRNazanin" panose="02000506000000020002" pitchFamily="2" charset="-78"/>
              </a:rPr>
              <a:t>: </a:t>
            </a:r>
            <a:r>
              <a:rPr lang="fa-IR" sz="2400" dirty="0">
                <a:latin typeface="IRNazanin" panose="02000506000000020002" pitchFamily="2" charset="-78"/>
                <a:cs typeface="IRNazanin" panose="02000506000000020002" pitchFamily="2" charset="-78"/>
              </a:rPr>
              <a:t>به طور </a:t>
            </a:r>
            <a:r>
              <a:rPr lang="fa-IR" sz="2400" dirty="0" smtClean="0">
                <a:latin typeface="IRNazanin" panose="02000506000000020002" pitchFamily="2" charset="-78"/>
                <a:cs typeface="IRNazanin" panose="02000506000000020002" pitchFamily="2" charset="-78"/>
              </a:rPr>
              <a:t>متوسط </a:t>
            </a:r>
            <a:r>
              <a:rPr lang="en-US" sz="2400" dirty="0" smtClean="0">
                <a:latin typeface="IRNazanin" panose="02000506000000020002" pitchFamily="2" charset="-78"/>
                <a:cs typeface="IRNazanin" panose="02000506000000020002" pitchFamily="2" charset="-78"/>
              </a:rPr>
              <a:t>O(l*</a:t>
            </a:r>
            <a:r>
              <a:rPr lang="en-US" sz="2400" dirty="0" err="1" smtClean="0">
                <a:latin typeface="IRNazanin" panose="02000506000000020002" pitchFamily="2" charset="-78"/>
                <a:cs typeface="IRNazanin" panose="02000506000000020002" pitchFamily="2" charset="-78"/>
              </a:rPr>
              <a:t>logl</a:t>
            </a:r>
            <a:r>
              <a:rPr lang="en-US" sz="2400" dirty="0" smtClean="0">
                <a:latin typeface="IRNazanin" panose="02000506000000020002" pitchFamily="2" charset="-78"/>
                <a:cs typeface="IRNazanin" panose="02000506000000020002" pitchFamily="2" charset="-78"/>
              </a:rPr>
              <a:t>)</a:t>
            </a:r>
            <a:endParaRPr lang="fa-IR" sz="2400" dirty="0" smtClean="0">
              <a:latin typeface="IRNazanin" panose="02000506000000020002" pitchFamily="2" charset="-78"/>
              <a:cs typeface="IRNazanin" panose="02000506000000020002" pitchFamily="2" charset="-78"/>
            </a:endParaRPr>
          </a:p>
          <a:p>
            <a:pPr algn="r" rtl="1"/>
            <a:r>
              <a:rPr lang="fa-IR" sz="2400" dirty="0">
                <a:latin typeface="IRNazanin" panose="02000506000000020002" pitchFamily="2" charset="-78"/>
                <a:cs typeface="IRNazanin" panose="02000506000000020002" pitchFamily="2" charset="-78"/>
              </a:rPr>
              <a:t>جهش، تقاطع و </a:t>
            </a:r>
            <a:r>
              <a:rPr lang="fa-IR" sz="2400" dirty="0" smtClean="0">
                <a:latin typeface="IRNazanin" panose="02000506000000020002" pitchFamily="2" charset="-78"/>
                <a:cs typeface="IRNazanin" panose="02000506000000020002" pitchFamily="2" charset="-78"/>
              </a:rPr>
              <a:t>تنوع : </a:t>
            </a:r>
            <a:r>
              <a:rPr lang="en-US" sz="2400" dirty="0">
                <a:latin typeface="IRNazanin" panose="02000506000000020002" pitchFamily="2" charset="-78"/>
                <a:cs typeface="IRNazanin" panose="02000506000000020002" pitchFamily="2" charset="-78"/>
              </a:rPr>
              <a:t>O(</a:t>
            </a:r>
            <a:r>
              <a:rPr lang="en-US" sz="2400" dirty="0" err="1">
                <a:latin typeface="IRNazanin" panose="02000506000000020002" pitchFamily="2" charset="-78"/>
                <a:cs typeface="IRNazanin" panose="02000506000000020002" pitchFamily="2" charset="-78"/>
              </a:rPr>
              <a:t>lk</a:t>
            </a:r>
            <a:r>
              <a:rPr lang="en-US" sz="2400" dirty="0">
                <a:latin typeface="IRNazanin" panose="02000506000000020002" pitchFamily="2" charset="-78"/>
                <a:cs typeface="IRNazanin" panose="02000506000000020002" pitchFamily="2" charset="-78"/>
              </a:rPr>
              <a:t>)</a:t>
            </a:r>
            <a:endParaRPr lang="fa-IR" sz="2400" dirty="0">
              <a:latin typeface="IRNazanin" panose="02000506000000020002" pitchFamily="2" charset="-78"/>
              <a:cs typeface="IRNazanin" panose="02000506000000020002" pitchFamily="2" charset="-78"/>
            </a:endParaRPr>
          </a:p>
        </p:txBody>
      </p:sp>
      <p:sp>
        <p:nvSpPr>
          <p:cNvPr id="14" name="object 3">
            <a:extLst>
              <a:ext uri="{FF2B5EF4-FFF2-40B4-BE49-F238E27FC236}">
                <a16:creationId xmlns:a16="http://schemas.microsoft.com/office/drawing/2014/main" id="{AFBBF8AE-0749-4883-8B9F-42B9767A18FE}"/>
              </a:ext>
            </a:extLst>
          </p:cNvPr>
          <p:cNvSpPr/>
          <p:nvPr/>
        </p:nvSpPr>
        <p:spPr>
          <a:xfrm rot="10800000">
            <a:off x="15085125" y="4045711"/>
            <a:ext cx="3544187" cy="828000"/>
          </a:xfrm>
          <a:custGeom>
            <a:avLst/>
            <a:gdLst/>
            <a:ahLst/>
            <a:cxnLst/>
            <a:rect l="l" t="t" r="r" b="b"/>
            <a:pathLst>
              <a:path w="2929255" h="437514">
                <a:moveTo>
                  <a:pt x="2710340" y="0"/>
                </a:moveTo>
                <a:lnTo>
                  <a:pt x="0" y="0"/>
                </a:lnTo>
                <a:lnTo>
                  <a:pt x="0" y="437154"/>
                </a:lnTo>
                <a:lnTo>
                  <a:pt x="2710340" y="437154"/>
                </a:lnTo>
                <a:lnTo>
                  <a:pt x="2760457" y="431381"/>
                </a:lnTo>
                <a:lnTo>
                  <a:pt x="2806464" y="414937"/>
                </a:lnTo>
                <a:lnTo>
                  <a:pt x="2847048" y="389135"/>
                </a:lnTo>
                <a:lnTo>
                  <a:pt x="2880897" y="355286"/>
                </a:lnTo>
                <a:lnTo>
                  <a:pt x="2906699" y="314702"/>
                </a:lnTo>
                <a:lnTo>
                  <a:pt x="2923143" y="268695"/>
                </a:lnTo>
                <a:lnTo>
                  <a:pt x="2928915" y="218577"/>
                </a:lnTo>
                <a:lnTo>
                  <a:pt x="2923143" y="168459"/>
                </a:lnTo>
                <a:lnTo>
                  <a:pt x="2906699" y="122452"/>
                </a:lnTo>
                <a:lnTo>
                  <a:pt x="2880897" y="81868"/>
                </a:lnTo>
                <a:lnTo>
                  <a:pt x="2847048" y="48019"/>
                </a:lnTo>
                <a:lnTo>
                  <a:pt x="2806464" y="22216"/>
                </a:lnTo>
                <a:lnTo>
                  <a:pt x="2760457" y="5772"/>
                </a:lnTo>
                <a:lnTo>
                  <a:pt x="2710340" y="0"/>
                </a:lnTo>
                <a:close/>
              </a:path>
            </a:pathLst>
          </a:custGeom>
          <a:solidFill>
            <a:srgbClr val="00A0F0"/>
          </a:solidFill>
        </p:spPr>
        <p:txBody>
          <a:bodyPr wrap="square" lIns="0" tIns="0" rIns="0" bIns="0" rtlCol="0"/>
          <a:lstStyle/>
          <a:p>
            <a:endParaRPr dirty="0"/>
          </a:p>
        </p:txBody>
      </p:sp>
      <p:sp>
        <p:nvSpPr>
          <p:cNvPr id="15" name="object 5"/>
          <p:cNvSpPr txBox="1"/>
          <p:nvPr/>
        </p:nvSpPr>
        <p:spPr>
          <a:xfrm>
            <a:off x="15270293" y="4253244"/>
            <a:ext cx="2959539" cy="412934"/>
          </a:xfrm>
          <a:prstGeom prst="rect">
            <a:avLst/>
          </a:prstGeom>
        </p:spPr>
        <p:txBody>
          <a:bodyPr vert="horz" wrap="square" lIns="0" tIns="12700" rIns="0" bIns="0" rtlCol="0">
            <a:spAutoFit/>
          </a:bodyPr>
          <a:lstStyle/>
          <a:p>
            <a:pPr marL="12700" algn="r" rtl="1">
              <a:spcBef>
                <a:spcPts val="100"/>
              </a:spcBef>
            </a:pPr>
            <a:r>
              <a:rPr lang="fa-IR" sz="2600" b="1" dirty="0" smtClean="0">
                <a:solidFill>
                  <a:srgbClr val="FFFFFF"/>
                </a:solidFill>
                <a:latin typeface="IRZar" panose="02000506000000020002" pitchFamily="2" charset="-78"/>
                <a:cs typeface="IRZar" panose="02000506000000020002" pitchFamily="2" charset="-78"/>
              </a:rPr>
              <a:t>متغیرها</a:t>
            </a:r>
            <a:endParaRPr sz="2600" b="1" dirty="0">
              <a:latin typeface="IRZar" panose="02000506000000020002" pitchFamily="2" charset="-78"/>
              <a:cs typeface="IRZar" panose="02000506000000020002" pitchFamily="2" charset="-78"/>
            </a:endParaRPr>
          </a:p>
        </p:txBody>
      </p:sp>
      <p:sp>
        <p:nvSpPr>
          <p:cNvPr id="16" name="object 10"/>
          <p:cNvSpPr txBox="1"/>
          <p:nvPr/>
        </p:nvSpPr>
        <p:spPr>
          <a:xfrm>
            <a:off x="11122726" y="5234511"/>
            <a:ext cx="7506586" cy="1851789"/>
          </a:xfrm>
          <a:prstGeom prst="rect">
            <a:avLst/>
          </a:prstGeom>
        </p:spPr>
        <p:txBody>
          <a:bodyPr vert="horz" wrap="square" lIns="0" tIns="5080" rIns="0" bIns="0" rtlCol="0">
            <a:spAutoFit/>
          </a:bodyPr>
          <a:lstStyle/>
          <a:p>
            <a:pPr lvl="1" algn="r" rtl="1"/>
            <a:r>
              <a:rPr lang="en-US" sz="2400" b="1" dirty="0" smtClean="0">
                <a:latin typeface="IRNazanin" panose="02000506000000020002" pitchFamily="2" charset="-78"/>
                <a:cs typeface="IRNazanin" panose="02000506000000020002" pitchFamily="2" charset="-78"/>
              </a:rPr>
              <a:t>N</a:t>
            </a:r>
            <a:r>
              <a:rPr lang="fa-IR" sz="2400" dirty="0" smtClean="0">
                <a:latin typeface="IRNazanin" panose="02000506000000020002" pitchFamily="2" charset="-78"/>
                <a:cs typeface="IRNazanin" panose="02000506000000020002" pitchFamily="2" charset="-78"/>
              </a:rPr>
              <a:t> : تعداد نمونه ها</a:t>
            </a:r>
          </a:p>
          <a:p>
            <a:pPr lvl="1" algn="r" rtl="1"/>
            <a:r>
              <a:rPr lang="en-US" sz="2400" b="1" dirty="0" smtClean="0">
                <a:latin typeface="IRNazanin" panose="02000506000000020002" pitchFamily="2" charset="-78"/>
                <a:cs typeface="IRNazanin" panose="02000506000000020002" pitchFamily="2" charset="-78"/>
              </a:rPr>
              <a:t>P</a:t>
            </a:r>
            <a:r>
              <a:rPr lang="fa-IR" sz="2400" dirty="0" smtClean="0">
                <a:latin typeface="IRNazanin" panose="02000506000000020002" pitchFamily="2" charset="-78"/>
                <a:cs typeface="IRNazanin" panose="02000506000000020002" pitchFamily="2" charset="-78"/>
              </a:rPr>
              <a:t> : تعداد ویژگی ها</a:t>
            </a:r>
          </a:p>
          <a:p>
            <a:pPr lvl="1" algn="r" rtl="1"/>
            <a:r>
              <a:rPr lang="en-US" sz="2400" b="1" dirty="0">
                <a:latin typeface="IRNazanin" panose="02000506000000020002" pitchFamily="2" charset="-78"/>
                <a:cs typeface="IRNazanin" panose="02000506000000020002" pitchFamily="2" charset="-78"/>
              </a:rPr>
              <a:t>L</a:t>
            </a:r>
            <a:r>
              <a:rPr lang="fa-IR" sz="2400" dirty="0" smtClean="0">
                <a:latin typeface="IRNazanin" panose="02000506000000020002" pitchFamily="2" charset="-78"/>
                <a:cs typeface="IRNazanin" panose="02000506000000020002" pitchFamily="2" charset="-78"/>
              </a:rPr>
              <a:t> : اندازه جمعیت</a:t>
            </a:r>
          </a:p>
          <a:p>
            <a:pPr lvl="1" algn="r" rtl="1"/>
            <a:r>
              <a:rPr lang="en-US" sz="2400" b="1" dirty="0" smtClean="0">
                <a:latin typeface="IRNazanin" panose="02000506000000020002" pitchFamily="2" charset="-78"/>
                <a:cs typeface="IRNazanin" panose="02000506000000020002" pitchFamily="2" charset="-78"/>
              </a:rPr>
              <a:t>G</a:t>
            </a:r>
            <a:r>
              <a:rPr lang="fa-IR" sz="2400" dirty="0" smtClean="0">
                <a:latin typeface="IRNazanin" panose="02000506000000020002" pitchFamily="2" charset="-78"/>
                <a:cs typeface="IRNazanin" panose="02000506000000020002" pitchFamily="2" charset="-78"/>
              </a:rPr>
              <a:t> : تعداد نسل ها</a:t>
            </a:r>
          </a:p>
          <a:p>
            <a:pPr lvl="1" algn="r" rtl="1"/>
            <a:r>
              <a:rPr lang="en-US" sz="2400" b="1" dirty="0" smtClean="0">
                <a:latin typeface="IRNazanin" panose="02000506000000020002" pitchFamily="2" charset="-78"/>
                <a:cs typeface="IRNazanin" panose="02000506000000020002" pitchFamily="2" charset="-78"/>
              </a:rPr>
              <a:t>Q</a:t>
            </a:r>
            <a:r>
              <a:rPr lang="fa-IR" sz="2400" dirty="0" smtClean="0">
                <a:latin typeface="IRNazanin" panose="02000506000000020002" pitchFamily="2" charset="-78"/>
                <a:cs typeface="IRNazanin" panose="02000506000000020002" pitchFamily="2" charset="-78"/>
              </a:rPr>
              <a:t> : تعداد اجراهای مستقل الگوریتم</a:t>
            </a:r>
            <a:endParaRPr lang="fa-IR" sz="2400" dirty="0">
              <a:latin typeface="IRNazanin" panose="02000506000000020002" pitchFamily="2" charset="-78"/>
              <a:cs typeface="IRNazanin" panose="02000506000000020002" pitchFamily="2" charset="-78"/>
            </a:endParaRPr>
          </a:p>
        </p:txBody>
      </p:sp>
      <p:sp>
        <p:nvSpPr>
          <p:cNvPr id="18" name="object 10"/>
          <p:cNvSpPr txBox="1"/>
          <p:nvPr/>
        </p:nvSpPr>
        <p:spPr>
          <a:xfrm>
            <a:off x="2493518" y="4620451"/>
            <a:ext cx="7506586" cy="497572"/>
          </a:xfrm>
          <a:prstGeom prst="rect">
            <a:avLst/>
          </a:prstGeom>
        </p:spPr>
        <p:txBody>
          <a:bodyPr vert="horz" wrap="square" lIns="0" tIns="5080" rIns="0" bIns="0" rtlCol="0">
            <a:spAutoFit/>
          </a:bodyPr>
          <a:lstStyle/>
          <a:p>
            <a:pPr algn="ctr"/>
            <a:r>
              <a:rPr lang="pt-BR" sz="3200" dirty="0">
                <a:latin typeface="IRNazanin" panose="02000506000000020002" pitchFamily="2" charset="-78"/>
                <a:cs typeface="IRNazanin" panose="02000506000000020002" pitchFamily="2" charset="-78"/>
              </a:rPr>
              <a:t>T = O(2npG) + O(2np⋅min(n,p)G) + </a:t>
            </a:r>
            <a:r>
              <a:rPr lang="pt-BR" sz="3200" dirty="0" smtClean="0">
                <a:latin typeface="IRNazanin" panose="02000506000000020002" pitchFamily="2" charset="-78"/>
                <a:cs typeface="IRNazanin" panose="02000506000000020002" pitchFamily="2" charset="-78"/>
              </a:rPr>
              <a:t>O(G(l⋅logl</a:t>
            </a:r>
            <a:r>
              <a:rPr lang="pt-BR" sz="3200" dirty="0">
                <a:latin typeface="IRNazanin" panose="02000506000000020002" pitchFamily="2" charset="-78"/>
                <a:cs typeface="IRNazanin" panose="02000506000000020002" pitchFamily="2" charset="-78"/>
              </a:rPr>
              <a:t>))</a:t>
            </a:r>
            <a:endParaRPr lang="fa-IR" sz="3200" dirty="0">
              <a:latin typeface="IRNazanin" panose="02000506000000020002" pitchFamily="2" charset="-78"/>
              <a:cs typeface="IRNazanin" panose="02000506000000020002" pitchFamily="2" charset="-78"/>
            </a:endParaRPr>
          </a:p>
        </p:txBody>
      </p:sp>
    </p:spTree>
    <p:extLst>
      <p:ext uri="{BB962C8B-B14F-4D97-AF65-F5344CB8AC3E}">
        <p14:creationId xmlns:p14="http://schemas.microsoft.com/office/powerpoint/2010/main" val="1691552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1000"/>
                                        <p:tgtEl>
                                          <p:spTgt spid="16"/>
                                        </p:tgtEl>
                                      </p:cBhvr>
                                    </p:animEffect>
                                    <p:anim calcmode="lin" valueType="num">
                                      <p:cBhvr>
                                        <p:cTn id="13" dur="1000" fill="hold"/>
                                        <p:tgtEl>
                                          <p:spTgt spid="16"/>
                                        </p:tgtEl>
                                        <p:attrNameLst>
                                          <p:attrName>ppt_x</p:attrName>
                                        </p:attrNameLst>
                                      </p:cBhvr>
                                      <p:tavLst>
                                        <p:tav tm="0">
                                          <p:val>
                                            <p:strVal val="#ppt_x"/>
                                          </p:val>
                                        </p:tav>
                                        <p:tav tm="100000">
                                          <p:val>
                                            <p:strVal val="#ppt_x"/>
                                          </p:val>
                                        </p:tav>
                                      </p:tavLst>
                                    </p:anim>
                                    <p:anim calcmode="lin" valueType="num">
                                      <p:cBhvr>
                                        <p:cTn id="14"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barn(inVertical)">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wipe(down)">
                                      <p:cBhvr>
                                        <p:cTn id="24" dur="500"/>
                                        <p:tgtEl>
                                          <p:spTgt spid="10"/>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animEffect transition="in" filter="barn(inVertical)">
                                      <p:cBhvr>
                                        <p:cTn id="29" dur="500"/>
                                        <p:tgtEl>
                                          <p:spTgt spid="18"/>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fade">
                                      <p:cBhvr>
                                        <p:cTn id="34" dur="500"/>
                                        <p:tgtEl>
                                          <p:spTgt spid="11"/>
                                        </p:tgtEl>
                                      </p:cBhvr>
                                    </p:animEffect>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animEffect transition="in" filter="fade">
                                      <p:cBhvr>
                                        <p:cTn id="39" dur="1000"/>
                                        <p:tgtEl>
                                          <p:spTgt spid="13"/>
                                        </p:tgtEl>
                                      </p:cBhvr>
                                    </p:animEffect>
                                    <p:anim calcmode="lin" valueType="num">
                                      <p:cBhvr>
                                        <p:cTn id="40" dur="1000" fill="hold"/>
                                        <p:tgtEl>
                                          <p:spTgt spid="13"/>
                                        </p:tgtEl>
                                        <p:attrNameLst>
                                          <p:attrName>ppt_x</p:attrName>
                                        </p:attrNameLst>
                                      </p:cBhvr>
                                      <p:tavLst>
                                        <p:tav tm="0">
                                          <p:val>
                                            <p:strVal val="#ppt_x"/>
                                          </p:val>
                                        </p:tav>
                                        <p:tav tm="100000">
                                          <p:val>
                                            <p:strVal val="#ppt_x"/>
                                          </p:val>
                                        </p:tav>
                                      </p:tavLst>
                                    </p:anim>
                                    <p:anim calcmode="lin" valueType="num">
                                      <p:cBhvr>
                                        <p:cTn id="41"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p:bldP spid="11" grpId="0" animBg="1"/>
      <p:bldP spid="13" grpId="0"/>
      <p:bldP spid="14" grpId="0" animBg="1"/>
      <p:bldP spid="16" grpId="0"/>
      <p:bldP spid="1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a:extLst>
              <a:ext uri="{FF2B5EF4-FFF2-40B4-BE49-F238E27FC236}">
                <a16:creationId xmlns:a16="http://schemas.microsoft.com/office/drawing/2014/main" id="{AFBBF8AE-0749-4883-8B9F-42B9767A18FE}"/>
              </a:ext>
            </a:extLst>
          </p:cNvPr>
          <p:cNvSpPr/>
          <p:nvPr/>
        </p:nvSpPr>
        <p:spPr>
          <a:xfrm rot="10800000">
            <a:off x="13848556" y="469900"/>
            <a:ext cx="4780756" cy="828000"/>
          </a:xfrm>
          <a:custGeom>
            <a:avLst/>
            <a:gdLst/>
            <a:ahLst/>
            <a:cxnLst/>
            <a:rect l="l" t="t" r="r" b="b"/>
            <a:pathLst>
              <a:path w="2929255" h="437514">
                <a:moveTo>
                  <a:pt x="2710340" y="0"/>
                </a:moveTo>
                <a:lnTo>
                  <a:pt x="0" y="0"/>
                </a:lnTo>
                <a:lnTo>
                  <a:pt x="0" y="437154"/>
                </a:lnTo>
                <a:lnTo>
                  <a:pt x="2710340" y="437154"/>
                </a:lnTo>
                <a:lnTo>
                  <a:pt x="2760457" y="431381"/>
                </a:lnTo>
                <a:lnTo>
                  <a:pt x="2806464" y="414937"/>
                </a:lnTo>
                <a:lnTo>
                  <a:pt x="2847048" y="389135"/>
                </a:lnTo>
                <a:lnTo>
                  <a:pt x="2880897" y="355286"/>
                </a:lnTo>
                <a:lnTo>
                  <a:pt x="2906699" y="314702"/>
                </a:lnTo>
                <a:lnTo>
                  <a:pt x="2923143" y="268695"/>
                </a:lnTo>
                <a:lnTo>
                  <a:pt x="2928915" y="218577"/>
                </a:lnTo>
                <a:lnTo>
                  <a:pt x="2923143" y="168459"/>
                </a:lnTo>
                <a:lnTo>
                  <a:pt x="2906699" y="122452"/>
                </a:lnTo>
                <a:lnTo>
                  <a:pt x="2880897" y="81868"/>
                </a:lnTo>
                <a:lnTo>
                  <a:pt x="2847048" y="48019"/>
                </a:lnTo>
                <a:lnTo>
                  <a:pt x="2806464" y="22216"/>
                </a:lnTo>
                <a:lnTo>
                  <a:pt x="2760457" y="5772"/>
                </a:lnTo>
                <a:lnTo>
                  <a:pt x="2710340" y="0"/>
                </a:lnTo>
                <a:close/>
              </a:path>
            </a:pathLst>
          </a:custGeom>
          <a:solidFill>
            <a:srgbClr val="00A0F0"/>
          </a:solidFill>
        </p:spPr>
        <p:txBody>
          <a:bodyPr wrap="square" lIns="0" tIns="0" rIns="0" bIns="0" rtlCol="0"/>
          <a:lstStyle/>
          <a:p>
            <a:endParaRPr dirty="0"/>
          </a:p>
        </p:txBody>
      </p:sp>
      <p:sp>
        <p:nvSpPr>
          <p:cNvPr id="5" name="object 5"/>
          <p:cNvSpPr txBox="1"/>
          <p:nvPr/>
        </p:nvSpPr>
        <p:spPr>
          <a:xfrm>
            <a:off x="14305756" y="635789"/>
            <a:ext cx="3924076" cy="443711"/>
          </a:xfrm>
          <a:prstGeom prst="rect">
            <a:avLst/>
          </a:prstGeom>
        </p:spPr>
        <p:txBody>
          <a:bodyPr vert="horz" wrap="square" lIns="0" tIns="12700" rIns="0" bIns="0" rtlCol="0">
            <a:spAutoFit/>
          </a:bodyPr>
          <a:lstStyle/>
          <a:p>
            <a:pPr marL="12700" algn="r" rtl="1">
              <a:spcBef>
                <a:spcPts val="100"/>
              </a:spcBef>
            </a:pPr>
            <a:r>
              <a:rPr lang="fa-IR" sz="2800" b="1" dirty="0" smtClean="0">
                <a:solidFill>
                  <a:srgbClr val="FFFFFF"/>
                </a:solidFill>
                <a:latin typeface="IRZar" panose="02000506000000020002" pitchFamily="2" charset="-78"/>
                <a:cs typeface="IRZar" panose="02000506000000020002" pitchFamily="2" charset="-78"/>
              </a:rPr>
              <a:t>فلوچارت الگوریتم</a:t>
            </a:r>
            <a:endParaRPr sz="2800" b="1" dirty="0">
              <a:latin typeface="IRZar" panose="02000506000000020002" pitchFamily="2" charset="-78"/>
              <a:cs typeface="IRZar" panose="02000506000000020002" pitchFamily="2" charset="-78"/>
            </a:endParaRPr>
          </a:p>
        </p:txBody>
      </p:sp>
      <p:pic>
        <p:nvPicPr>
          <p:cNvPr id="6" name="Picture 5"/>
          <p:cNvPicPr>
            <a:picLocks noChangeAspect="1"/>
          </p:cNvPicPr>
          <p:nvPr/>
        </p:nvPicPr>
        <p:blipFill>
          <a:blip r:embed="rId2"/>
          <a:stretch>
            <a:fillRect/>
          </a:stretch>
        </p:blipFill>
        <p:spPr>
          <a:xfrm>
            <a:off x="5314156" y="2954625"/>
            <a:ext cx="10668000" cy="6209944"/>
          </a:xfrm>
          <a:prstGeom prst="rect">
            <a:avLst/>
          </a:prstGeom>
        </p:spPr>
      </p:pic>
      <p:sp>
        <p:nvSpPr>
          <p:cNvPr id="7" name="object 10"/>
          <p:cNvSpPr txBox="1"/>
          <p:nvPr/>
        </p:nvSpPr>
        <p:spPr>
          <a:xfrm>
            <a:off x="13010356" y="2767394"/>
            <a:ext cx="2096385" cy="374461"/>
          </a:xfrm>
          <a:prstGeom prst="rect">
            <a:avLst/>
          </a:prstGeom>
        </p:spPr>
        <p:txBody>
          <a:bodyPr vert="horz" wrap="square" lIns="0" tIns="5080" rIns="0" bIns="0" rtlCol="0">
            <a:spAutoFit/>
          </a:bodyPr>
          <a:lstStyle/>
          <a:p>
            <a:pPr algn="r" rtl="1"/>
            <a:r>
              <a:rPr lang="fa-IR" sz="2400" b="1" dirty="0" smtClean="0">
                <a:solidFill>
                  <a:schemeClr val="tx2">
                    <a:lumMod val="60000"/>
                    <a:lumOff val="40000"/>
                  </a:schemeClr>
                </a:solidFill>
                <a:latin typeface="IRNazanin" panose="02000506000000020002" pitchFamily="2" charset="-78"/>
                <a:cs typeface="IRNazanin" panose="02000506000000020002" pitchFamily="2" charset="-78"/>
              </a:rPr>
              <a:t>ارزیابی تابع برازندگی</a:t>
            </a:r>
            <a:endParaRPr lang="fa-IR" sz="2400" dirty="0">
              <a:solidFill>
                <a:schemeClr val="tx2">
                  <a:lumMod val="60000"/>
                  <a:lumOff val="40000"/>
                </a:schemeClr>
              </a:solidFill>
              <a:latin typeface="IRNazanin" panose="02000506000000020002" pitchFamily="2" charset="-78"/>
              <a:cs typeface="IRNazanin" panose="02000506000000020002" pitchFamily="2" charset="-78"/>
            </a:endParaRPr>
          </a:p>
        </p:txBody>
      </p:sp>
      <p:sp>
        <p:nvSpPr>
          <p:cNvPr id="8" name="object 10"/>
          <p:cNvSpPr txBox="1"/>
          <p:nvPr/>
        </p:nvSpPr>
        <p:spPr>
          <a:xfrm>
            <a:off x="931771" y="4878005"/>
            <a:ext cx="4382385" cy="743793"/>
          </a:xfrm>
          <a:prstGeom prst="rect">
            <a:avLst/>
          </a:prstGeom>
        </p:spPr>
        <p:txBody>
          <a:bodyPr vert="horz" wrap="square" lIns="0" tIns="5080" rIns="0" bIns="0" rtlCol="0">
            <a:spAutoFit/>
          </a:bodyPr>
          <a:lstStyle/>
          <a:p>
            <a:pPr algn="r" rtl="1"/>
            <a:r>
              <a:rPr lang="fa-IR" sz="2400" b="1" dirty="0" smtClean="0">
                <a:solidFill>
                  <a:schemeClr val="tx2">
                    <a:lumMod val="60000"/>
                    <a:lumOff val="40000"/>
                  </a:schemeClr>
                </a:solidFill>
                <a:latin typeface="IRNazanin" panose="02000506000000020002" pitchFamily="2" charset="-78"/>
                <a:cs typeface="IRNazanin" panose="02000506000000020002" pitchFamily="2" charset="-78"/>
              </a:rPr>
              <a:t>محاسبات اولیه (میانگین ها، کوواریانس ها و چولگی</a:t>
            </a:r>
            <a:endParaRPr lang="fa-IR" sz="2400" dirty="0">
              <a:solidFill>
                <a:schemeClr val="tx2">
                  <a:lumMod val="60000"/>
                  <a:lumOff val="40000"/>
                </a:schemeClr>
              </a:solidFill>
              <a:latin typeface="IRNazanin" panose="02000506000000020002" pitchFamily="2" charset="-78"/>
              <a:cs typeface="IRNazanin" panose="02000506000000020002" pitchFamily="2" charset="-78"/>
            </a:endParaRPr>
          </a:p>
        </p:txBody>
      </p:sp>
      <p:sp>
        <p:nvSpPr>
          <p:cNvPr id="9" name="object 10"/>
          <p:cNvSpPr txBox="1"/>
          <p:nvPr/>
        </p:nvSpPr>
        <p:spPr>
          <a:xfrm>
            <a:off x="7752556" y="2580164"/>
            <a:ext cx="4382385" cy="374461"/>
          </a:xfrm>
          <a:prstGeom prst="rect">
            <a:avLst/>
          </a:prstGeom>
        </p:spPr>
        <p:txBody>
          <a:bodyPr vert="horz" wrap="square" lIns="0" tIns="5080" rIns="0" bIns="0" rtlCol="0">
            <a:spAutoFit/>
          </a:bodyPr>
          <a:lstStyle/>
          <a:p>
            <a:pPr algn="r" rtl="1"/>
            <a:r>
              <a:rPr lang="fa-IR" sz="2400" b="1" dirty="0" smtClean="0">
                <a:solidFill>
                  <a:schemeClr val="accent3">
                    <a:lumMod val="75000"/>
                  </a:schemeClr>
                </a:solidFill>
                <a:latin typeface="IRNazanin" panose="02000506000000020002" pitchFamily="2" charset="-78"/>
                <a:cs typeface="IRNazanin" panose="02000506000000020002" pitchFamily="2" charset="-78"/>
              </a:rPr>
              <a:t>تولید جمعیت اولیه تصادفی</a:t>
            </a:r>
            <a:endParaRPr lang="fa-IR" sz="2400" dirty="0">
              <a:solidFill>
                <a:schemeClr val="accent3">
                  <a:lumMod val="75000"/>
                </a:schemeClr>
              </a:solidFill>
              <a:latin typeface="IRNazanin" panose="02000506000000020002" pitchFamily="2" charset="-78"/>
              <a:cs typeface="IRNazanin" panose="02000506000000020002" pitchFamily="2" charset="-78"/>
            </a:endParaRPr>
          </a:p>
        </p:txBody>
      </p:sp>
      <p:sp>
        <p:nvSpPr>
          <p:cNvPr id="10" name="object 10"/>
          <p:cNvSpPr txBox="1"/>
          <p:nvPr/>
        </p:nvSpPr>
        <p:spPr>
          <a:xfrm>
            <a:off x="1351756" y="3862413"/>
            <a:ext cx="4382385" cy="374461"/>
          </a:xfrm>
          <a:prstGeom prst="rect">
            <a:avLst/>
          </a:prstGeom>
        </p:spPr>
        <p:txBody>
          <a:bodyPr vert="horz" wrap="square" lIns="0" tIns="5080" rIns="0" bIns="0" rtlCol="0">
            <a:spAutoFit/>
          </a:bodyPr>
          <a:lstStyle/>
          <a:p>
            <a:pPr algn="r" rtl="1"/>
            <a:r>
              <a:rPr lang="fa-IR" sz="2400" b="1" dirty="0" smtClean="0">
                <a:solidFill>
                  <a:schemeClr val="accent6">
                    <a:lumMod val="75000"/>
                  </a:schemeClr>
                </a:solidFill>
                <a:latin typeface="IRNazanin" panose="02000506000000020002" pitchFamily="2" charset="-78"/>
                <a:cs typeface="IRNazanin" panose="02000506000000020002" pitchFamily="2" charset="-78"/>
              </a:rPr>
              <a:t>ورودی ها</a:t>
            </a:r>
            <a:endParaRPr lang="fa-IR" sz="2400" dirty="0">
              <a:solidFill>
                <a:schemeClr val="accent6">
                  <a:lumMod val="75000"/>
                </a:schemeClr>
              </a:solidFill>
              <a:latin typeface="IRNazanin" panose="02000506000000020002" pitchFamily="2" charset="-78"/>
              <a:cs typeface="IRNazanin" panose="02000506000000020002" pitchFamily="2" charset="-78"/>
            </a:endParaRPr>
          </a:p>
        </p:txBody>
      </p:sp>
      <p:sp>
        <p:nvSpPr>
          <p:cNvPr id="11" name="object 10"/>
          <p:cNvSpPr txBox="1"/>
          <p:nvPr/>
        </p:nvSpPr>
        <p:spPr>
          <a:xfrm>
            <a:off x="13200855" y="3512974"/>
            <a:ext cx="1715385" cy="374461"/>
          </a:xfrm>
          <a:prstGeom prst="rect">
            <a:avLst/>
          </a:prstGeom>
        </p:spPr>
        <p:txBody>
          <a:bodyPr vert="horz" wrap="square" lIns="0" tIns="5080" rIns="0" bIns="0" rtlCol="0">
            <a:spAutoFit/>
          </a:bodyPr>
          <a:lstStyle/>
          <a:p>
            <a:pPr algn="r" rtl="1"/>
            <a:r>
              <a:rPr lang="fa-IR" sz="2400" b="1" dirty="0" smtClean="0">
                <a:solidFill>
                  <a:schemeClr val="accent2">
                    <a:lumMod val="75000"/>
                  </a:schemeClr>
                </a:solidFill>
                <a:latin typeface="IRNazanin" panose="02000506000000020002" pitchFamily="2" charset="-78"/>
                <a:cs typeface="IRNazanin" panose="02000506000000020002" pitchFamily="2" charset="-78"/>
              </a:rPr>
              <a:t>نخبه گرایی</a:t>
            </a:r>
            <a:endParaRPr lang="fa-IR" sz="2400" dirty="0">
              <a:solidFill>
                <a:schemeClr val="accent2">
                  <a:lumMod val="75000"/>
                </a:schemeClr>
              </a:solidFill>
              <a:latin typeface="IRNazanin" panose="02000506000000020002" pitchFamily="2" charset="-78"/>
              <a:cs typeface="IRNazanin" panose="02000506000000020002" pitchFamily="2" charset="-78"/>
            </a:endParaRPr>
          </a:p>
        </p:txBody>
      </p:sp>
      <p:sp>
        <p:nvSpPr>
          <p:cNvPr id="12" name="object 10"/>
          <p:cNvSpPr txBox="1"/>
          <p:nvPr/>
        </p:nvSpPr>
        <p:spPr>
          <a:xfrm>
            <a:off x="3370171" y="6168534"/>
            <a:ext cx="4382385" cy="743793"/>
          </a:xfrm>
          <a:prstGeom prst="rect">
            <a:avLst/>
          </a:prstGeom>
        </p:spPr>
        <p:txBody>
          <a:bodyPr vert="horz" wrap="square" lIns="0" tIns="5080" rIns="0" bIns="0" rtlCol="0">
            <a:spAutoFit/>
          </a:bodyPr>
          <a:lstStyle/>
          <a:p>
            <a:pPr algn="r" rtl="1"/>
            <a:r>
              <a:rPr lang="fa-IR" sz="2400" b="1" dirty="0" smtClean="0">
                <a:solidFill>
                  <a:schemeClr val="tx2">
                    <a:lumMod val="60000"/>
                    <a:lumOff val="40000"/>
                  </a:schemeClr>
                </a:solidFill>
                <a:latin typeface="IRNazanin" panose="02000506000000020002" pitchFamily="2" charset="-78"/>
                <a:cs typeface="IRNazanin" panose="02000506000000020002" pitchFamily="2" charset="-78"/>
              </a:rPr>
              <a:t>عملگرهای تولید راه حل</a:t>
            </a:r>
          </a:p>
          <a:p>
            <a:pPr algn="r" rtl="1"/>
            <a:r>
              <a:rPr lang="fa-IR" sz="2400" b="1" dirty="0" smtClean="0">
                <a:solidFill>
                  <a:schemeClr val="tx2">
                    <a:lumMod val="60000"/>
                    <a:lumOff val="40000"/>
                  </a:schemeClr>
                </a:solidFill>
                <a:latin typeface="IRNazanin" panose="02000506000000020002" pitchFamily="2" charset="-78"/>
                <a:cs typeface="IRNazanin" panose="02000506000000020002" pitchFamily="2" charset="-78"/>
              </a:rPr>
              <a:t>جهش، </a:t>
            </a:r>
            <a:r>
              <a:rPr lang="en-US" sz="2400" b="1" dirty="0" smtClean="0">
                <a:solidFill>
                  <a:schemeClr val="tx2">
                    <a:lumMod val="60000"/>
                    <a:lumOff val="40000"/>
                  </a:schemeClr>
                </a:solidFill>
                <a:latin typeface="IRNazanin" panose="02000506000000020002" pitchFamily="2" charset="-78"/>
                <a:cs typeface="IRNazanin" panose="02000506000000020002" pitchFamily="2" charset="-78"/>
              </a:rPr>
              <a:t>Crossover</a:t>
            </a:r>
            <a:r>
              <a:rPr lang="fa-IR" sz="2400" b="1" dirty="0" smtClean="0">
                <a:solidFill>
                  <a:schemeClr val="tx2">
                    <a:lumMod val="60000"/>
                    <a:lumOff val="40000"/>
                  </a:schemeClr>
                </a:solidFill>
                <a:latin typeface="IRNazanin" panose="02000506000000020002" pitchFamily="2" charset="-78"/>
                <a:cs typeface="IRNazanin" panose="02000506000000020002" pitchFamily="2" charset="-78"/>
              </a:rPr>
              <a:t> و تنوع</a:t>
            </a:r>
            <a:endParaRPr lang="fa-IR" sz="2400" dirty="0">
              <a:solidFill>
                <a:schemeClr val="tx2">
                  <a:lumMod val="60000"/>
                  <a:lumOff val="40000"/>
                </a:schemeClr>
              </a:solidFill>
              <a:latin typeface="IRNazanin" panose="02000506000000020002" pitchFamily="2" charset="-78"/>
              <a:cs typeface="IRNazanin" panose="02000506000000020002" pitchFamily="2" charset="-78"/>
            </a:endParaRPr>
          </a:p>
        </p:txBody>
      </p:sp>
      <p:sp>
        <p:nvSpPr>
          <p:cNvPr id="13" name="object 10"/>
          <p:cNvSpPr txBox="1"/>
          <p:nvPr/>
        </p:nvSpPr>
        <p:spPr>
          <a:xfrm>
            <a:off x="3370170" y="7189009"/>
            <a:ext cx="4382385" cy="374461"/>
          </a:xfrm>
          <a:prstGeom prst="rect">
            <a:avLst/>
          </a:prstGeom>
        </p:spPr>
        <p:txBody>
          <a:bodyPr vert="horz" wrap="square" lIns="0" tIns="5080" rIns="0" bIns="0" rtlCol="0">
            <a:spAutoFit/>
          </a:bodyPr>
          <a:lstStyle/>
          <a:p>
            <a:pPr algn="r" rtl="1"/>
            <a:r>
              <a:rPr lang="fa-IR" sz="2400" b="1" dirty="0" smtClean="0">
                <a:solidFill>
                  <a:schemeClr val="tx2">
                    <a:lumMod val="60000"/>
                    <a:lumOff val="40000"/>
                  </a:schemeClr>
                </a:solidFill>
                <a:latin typeface="IRNazanin" panose="02000506000000020002" pitchFamily="2" charset="-78"/>
                <a:cs typeface="IRNazanin" panose="02000506000000020002" pitchFamily="2" charset="-78"/>
              </a:rPr>
              <a:t>حفظ بهترین افراد جمعیت</a:t>
            </a:r>
            <a:endParaRPr lang="fa-IR" sz="2400" dirty="0">
              <a:solidFill>
                <a:schemeClr val="tx2">
                  <a:lumMod val="60000"/>
                  <a:lumOff val="40000"/>
                </a:schemeClr>
              </a:solidFill>
              <a:latin typeface="IRNazanin" panose="02000506000000020002" pitchFamily="2" charset="-78"/>
              <a:cs typeface="IRNazanin" panose="02000506000000020002" pitchFamily="2" charset="-78"/>
            </a:endParaRPr>
          </a:p>
        </p:txBody>
      </p:sp>
      <p:sp>
        <p:nvSpPr>
          <p:cNvPr id="14" name="object 10"/>
          <p:cNvSpPr txBox="1"/>
          <p:nvPr/>
        </p:nvSpPr>
        <p:spPr>
          <a:xfrm>
            <a:off x="12307623" y="8394700"/>
            <a:ext cx="1978289" cy="374461"/>
          </a:xfrm>
          <a:prstGeom prst="rect">
            <a:avLst/>
          </a:prstGeom>
        </p:spPr>
        <p:txBody>
          <a:bodyPr vert="horz" wrap="square" lIns="0" tIns="5080" rIns="0" bIns="0" rtlCol="0">
            <a:spAutoFit/>
          </a:bodyPr>
          <a:lstStyle/>
          <a:p>
            <a:pPr algn="r" rtl="1"/>
            <a:r>
              <a:rPr lang="fa-IR" sz="2400" b="1" dirty="0" smtClean="0">
                <a:solidFill>
                  <a:srgbClr val="0070C0"/>
                </a:solidFill>
                <a:latin typeface="IRNazanin" panose="02000506000000020002" pitchFamily="2" charset="-78"/>
                <a:cs typeface="IRNazanin" panose="02000506000000020002" pitchFamily="2" charset="-78"/>
              </a:rPr>
              <a:t>تکرار نسل </a:t>
            </a:r>
            <a:r>
              <a:rPr lang="en-US" sz="2400" b="1" dirty="0" smtClean="0">
                <a:solidFill>
                  <a:srgbClr val="0070C0"/>
                </a:solidFill>
                <a:latin typeface="IRNazanin" panose="02000506000000020002" pitchFamily="2" charset="-78"/>
                <a:cs typeface="IRNazanin" panose="02000506000000020002" pitchFamily="2" charset="-78"/>
              </a:rPr>
              <a:t>G</a:t>
            </a:r>
            <a:endParaRPr lang="fa-IR" sz="2400" dirty="0">
              <a:solidFill>
                <a:srgbClr val="0070C0"/>
              </a:solidFill>
              <a:latin typeface="IRNazanin" panose="02000506000000020002" pitchFamily="2" charset="-78"/>
              <a:cs typeface="IRNazanin" panose="02000506000000020002" pitchFamily="2" charset="-78"/>
            </a:endParaRPr>
          </a:p>
        </p:txBody>
      </p:sp>
      <p:sp>
        <p:nvSpPr>
          <p:cNvPr id="15" name="object 10"/>
          <p:cNvSpPr txBox="1"/>
          <p:nvPr/>
        </p:nvSpPr>
        <p:spPr>
          <a:xfrm>
            <a:off x="13619956" y="4611348"/>
            <a:ext cx="2209800" cy="374461"/>
          </a:xfrm>
          <a:prstGeom prst="rect">
            <a:avLst/>
          </a:prstGeom>
        </p:spPr>
        <p:txBody>
          <a:bodyPr vert="horz" wrap="square" lIns="0" tIns="5080" rIns="0" bIns="0" rtlCol="0">
            <a:spAutoFit/>
          </a:bodyPr>
          <a:lstStyle/>
          <a:p>
            <a:pPr algn="r" rtl="1"/>
            <a:r>
              <a:rPr lang="fa-IR" sz="2400" b="1" dirty="0" smtClean="0">
                <a:solidFill>
                  <a:srgbClr val="0070C0"/>
                </a:solidFill>
                <a:latin typeface="IRNazanin" panose="02000506000000020002" pitchFamily="2" charset="-78"/>
                <a:cs typeface="IRNazanin" panose="02000506000000020002" pitchFamily="2" charset="-78"/>
              </a:rPr>
              <a:t>تکرار </a:t>
            </a:r>
            <a:r>
              <a:rPr lang="en-US" sz="2400" b="1" dirty="0" smtClean="0">
                <a:solidFill>
                  <a:srgbClr val="0070C0"/>
                </a:solidFill>
                <a:latin typeface="IRNazanin" panose="02000506000000020002" pitchFamily="2" charset="-78"/>
                <a:cs typeface="IRNazanin" panose="02000506000000020002" pitchFamily="2" charset="-78"/>
              </a:rPr>
              <a:t>Q</a:t>
            </a:r>
            <a:r>
              <a:rPr lang="fa-IR" sz="2400" b="1" dirty="0" smtClean="0">
                <a:solidFill>
                  <a:srgbClr val="0070C0"/>
                </a:solidFill>
                <a:latin typeface="IRNazanin" panose="02000506000000020002" pitchFamily="2" charset="-78"/>
                <a:cs typeface="IRNazanin" panose="02000506000000020002" pitchFamily="2" charset="-78"/>
              </a:rPr>
              <a:t> بار الگوریتم </a:t>
            </a:r>
            <a:endParaRPr lang="fa-IR" sz="2400" dirty="0">
              <a:solidFill>
                <a:srgbClr val="0070C0"/>
              </a:solidFill>
              <a:latin typeface="IRNazanin" panose="02000506000000020002" pitchFamily="2" charset="-78"/>
              <a:cs typeface="IRNazanin" panose="02000506000000020002" pitchFamily="2" charset="-78"/>
            </a:endParaRPr>
          </a:p>
        </p:txBody>
      </p:sp>
      <p:sp>
        <p:nvSpPr>
          <p:cNvPr id="16" name="object 10"/>
          <p:cNvSpPr txBox="1"/>
          <p:nvPr/>
        </p:nvSpPr>
        <p:spPr>
          <a:xfrm>
            <a:off x="13458252" y="7739393"/>
            <a:ext cx="3296977" cy="374461"/>
          </a:xfrm>
          <a:prstGeom prst="rect">
            <a:avLst/>
          </a:prstGeom>
        </p:spPr>
        <p:txBody>
          <a:bodyPr vert="horz" wrap="square" lIns="0" tIns="5080" rIns="0" bIns="0" rtlCol="0">
            <a:spAutoFit/>
          </a:bodyPr>
          <a:lstStyle/>
          <a:p>
            <a:pPr algn="r" rtl="1"/>
            <a:r>
              <a:rPr lang="fa-IR" sz="2400" b="1" dirty="0" smtClean="0">
                <a:solidFill>
                  <a:srgbClr val="00B050"/>
                </a:solidFill>
                <a:latin typeface="IRNazanin" panose="02000506000000020002" pitchFamily="2" charset="-78"/>
                <a:cs typeface="IRNazanin" panose="02000506000000020002" pitchFamily="2" charset="-78"/>
              </a:rPr>
              <a:t>انتخاب بهترین جواب نهایی</a:t>
            </a:r>
            <a:endParaRPr lang="fa-IR" sz="2400" dirty="0">
              <a:solidFill>
                <a:srgbClr val="00B050"/>
              </a:solidFill>
              <a:latin typeface="IRNazanin" panose="02000506000000020002" pitchFamily="2" charset="-78"/>
              <a:cs typeface="IRNazanin" panose="02000506000000020002" pitchFamily="2" charset="-78"/>
            </a:endParaRPr>
          </a:p>
        </p:txBody>
      </p:sp>
    </p:spTree>
    <p:extLst>
      <p:ext uri="{BB962C8B-B14F-4D97-AF65-F5344CB8AC3E}">
        <p14:creationId xmlns:p14="http://schemas.microsoft.com/office/powerpoint/2010/main" val="3954590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ppt_w</p:attrName>
                                        </p:attrNameLst>
                                      </p:cBhvr>
                                      <p:tavLst>
                                        <p:tav tm="0">
                                          <p:val>
                                            <p:fltVal val="0"/>
                                          </p:val>
                                        </p:tav>
                                        <p:tav tm="100000">
                                          <p:val>
                                            <p:strVal val="#ppt_w"/>
                                          </p:val>
                                        </p:tav>
                                      </p:tavLst>
                                    </p:anim>
                                    <p:anim calcmode="lin" valueType="num">
                                      <p:cBhvr>
                                        <p:cTn id="8" dur="1000" fill="hold"/>
                                        <p:tgtEl>
                                          <p:spTgt spid="10"/>
                                        </p:tgtEl>
                                        <p:attrNameLst>
                                          <p:attrName>ppt_h</p:attrName>
                                        </p:attrNameLst>
                                      </p:cBhvr>
                                      <p:tavLst>
                                        <p:tav tm="0">
                                          <p:val>
                                            <p:fltVal val="0"/>
                                          </p:val>
                                        </p:tav>
                                        <p:tav tm="100000">
                                          <p:val>
                                            <p:strVal val="#ppt_h"/>
                                          </p:val>
                                        </p:tav>
                                      </p:tavLst>
                                    </p:anim>
                                    <p:anim calcmode="lin" valueType="num">
                                      <p:cBhvr>
                                        <p:cTn id="9" dur="1000" fill="hold"/>
                                        <p:tgtEl>
                                          <p:spTgt spid="10"/>
                                        </p:tgtEl>
                                        <p:attrNameLst>
                                          <p:attrName>style.rotation</p:attrName>
                                        </p:attrNameLst>
                                      </p:cBhvr>
                                      <p:tavLst>
                                        <p:tav tm="0">
                                          <p:val>
                                            <p:fltVal val="90"/>
                                          </p:val>
                                        </p:tav>
                                        <p:tav tm="100000">
                                          <p:val>
                                            <p:fltVal val="0"/>
                                          </p:val>
                                        </p:tav>
                                      </p:tavLst>
                                    </p:anim>
                                    <p:animEffect transition="in" filter="fade">
                                      <p:cBhvr>
                                        <p:cTn id="10" dur="10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p:cTn id="15" dur="1000" fill="hold"/>
                                        <p:tgtEl>
                                          <p:spTgt spid="8"/>
                                        </p:tgtEl>
                                        <p:attrNameLst>
                                          <p:attrName>ppt_w</p:attrName>
                                        </p:attrNameLst>
                                      </p:cBhvr>
                                      <p:tavLst>
                                        <p:tav tm="0">
                                          <p:val>
                                            <p:fltVal val="0"/>
                                          </p:val>
                                        </p:tav>
                                        <p:tav tm="100000">
                                          <p:val>
                                            <p:strVal val="#ppt_w"/>
                                          </p:val>
                                        </p:tav>
                                      </p:tavLst>
                                    </p:anim>
                                    <p:anim calcmode="lin" valueType="num">
                                      <p:cBhvr>
                                        <p:cTn id="16" dur="1000" fill="hold"/>
                                        <p:tgtEl>
                                          <p:spTgt spid="8"/>
                                        </p:tgtEl>
                                        <p:attrNameLst>
                                          <p:attrName>ppt_h</p:attrName>
                                        </p:attrNameLst>
                                      </p:cBhvr>
                                      <p:tavLst>
                                        <p:tav tm="0">
                                          <p:val>
                                            <p:fltVal val="0"/>
                                          </p:val>
                                        </p:tav>
                                        <p:tav tm="100000">
                                          <p:val>
                                            <p:strVal val="#ppt_h"/>
                                          </p:val>
                                        </p:tav>
                                      </p:tavLst>
                                    </p:anim>
                                    <p:anim calcmode="lin" valueType="num">
                                      <p:cBhvr>
                                        <p:cTn id="17" dur="1000" fill="hold"/>
                                        <p:tgtEl>
                                          <p:spTgt spid="8"/>
                                        </p:tgtEl>
                                        <p:attrNameLst>
                                          <p:attrName>style.rotation</p:attrName>
                                        </p:attrNameLst>
                                      </p:cBhvr>
                                      <p:tavLst>
                                        <p:tav tm="0">
                                          <p:val>
                                            <p:fltVal val="90"/>
                                          </p:val>
                                        </p:tav>
                                        <p:tav tm="100000">
                                          <p:val>
                                            <p:fltVal val="0"/>
                                          </p:val>
                                        </p:tav>
                                      </p:tavLst>
                                    </p:anim>
                                    <p:animEffect transition="in" filter="fade">
                                      <p:cBhvr>
                                        <p:cTn id="18" dur="10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fade">
                                      <p:cBhvr>
                                        <p:cTn id="23" dur="1000"/>
                                        <p:tgtEl>
                                          <p:spTgt spid="9"/>
                                        </p:tgtEl>
                                      </p:cBhvr>
                                    </p:animEffect>
                                    <p:anim calcmode="lin" valueType="num">
                                      <p:cBhvr>
                                        <p:cTn id="24" dur="1000" fill="hold"/>
                                        <p:tgtEl>
                                          <p:spTgt spid="9"/>
                                        </p:tgtEl>
                                        <p:attrNameLst>
                                          <p:attrName>ppt_x</p:attrName>
                                        </p:attrNameLst>
                                      </p:cBhvr>
                                      <p:tavLst>
                                        <p:tav tm="0">
                                          <p:val>
                                            <p:strVal val="#ppt_x"/>
                                          </p:val>
                                        </p:tav>
                                        <p:tav tm="100000">
                                          <p:val>
                                            <p:strVal val="#ppt_x"/>
                                          </p:val>
                                        </p:tav>
                                      </p:tavLst>
                                    </p:anim>
                                    <p:anim calcmode="lin" valueType="num">
                                      <p:cBhvr>
                                        <p:cTn id="25"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53" presetClass="entr" presetSubtype="16" fill="hold" grpId="0" nodeType="clickEffect">
                                  <p:stCondLst>
                                    <p:cond delay="0"/>
                                  </p:stCondLst>
                                  <p:childTnLst>
                                    <p:set>
                                      <p:cBhvr>
                                        <p:cTn id="29" dur="1" fill="hold">
                                          <p:stCondLst>
                                            <p:cond delay="0"/>
                                          </p:stCondLst>
                                        </p:cTn>
                                        <p:tgtEl>
                                          <p:spTgt spid="7"/>
                                        </p:tgtEl>
                                        <p:attrNameLst>
                                          <p:attrName>style.visibility</p:attrName>
                                        </p:attrNameLst>
                                      </p:cBhvr>
                                      <p:to>
                                        <p:strVal val="visible"/>
                                      </p:to>
                                    </p:set>
                                    <p:anim calcmode="lin" valueType="num">
                                      <p:cBhvr>
                                        <p:cTn id="30" dur="500" fill="hold"/>
                                        <p:tgtEl>
                                          <p:spTgt spid="7"/>
                                        </p:tgtEl>
                                        <p:attrNameLst>
                                          <p:attrName>ppt_w</p:attrName>
                                        </p:attrNameLst>
                                      </p:cBhvr>
                                      <p:tavLst>
                                        <p:tav tm="0">
                                          <p:val>
                                            <p:fltVal val="0"/>
                                          </p:val>
                                        </p:tav>
                                        <p:tav tm="100000">
                                          <p:val>
                                            <p:strVal val="#ppt_w"/>
                                          </p:val>
                                        </p:tav>
                                      </p:tavLst>
                                    </p:anim>
                                    <p:anim calcmode="lin" valueType="num">
                                      <p:cBhvr>
                                        <p:cTn id="31" dur="500" fill="hold"/>
                                        <p:tgtEl>
                                          <p:spTgt spid="7"/>
                                        </p:tgtEl>
                                        <p:attrNameLst>
                                          <p:attrName>ppt_h</p:attrName>
                                        </p:attrNameLst>
                                      </p:cBhvr>
                                      <p:tavLst>
                                        <p:tav tm="0">
                                          <p:val>
                                            <p:fltVal val="0"/>
                                          </p:val>
                                        </p:tav>
                                        <p:tav tm="100000">
                                          <p:val>
                                            <p:strVal val="#ppt_h"/>
                                          </p:val>
                                        </p:tav>
                                      </p:tavLst>
                                    </p:anim>
                                    <p:animEffect transition="in" filter="fade">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53" presetClass="entr" presetSubtype="16"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p:cTn id="37" dur="500" fill="hold"/>
                                        <p:tgtEl>
                                          <p:spTgt spid="11"/>
                                        </p:tgtEl>
                                        <p:attrNameLst>
                                          <p:attrName>ppt_w</p:attrName>
                                        </p:attrNameLst>
                                      </p:cBhvr>
                                      <p:tavLst>
                                        <p:tav tm="0">
                                          <p:val>
                                            <p:fltVal val="0"/>
                                          </p:val>
                                        </p:tav>
                                        <p:tav tm="100000">
                                          <p:val>
                                            <p:strVal val="#ppt_w"/>
                                          </p:val>
                                        </p:tav>
                                      </p:tavLst>
                                    </p:anim>
                                    <p:anim calcmode="lin" valueType="num">
                                      <p:cBhvr>
                                        <p:cTn id="38" dur="500" fill="hold"/>
                                        <p:tgtEl>
                                          <p:spTgt spid="11"/>
                                        </p:tgtEl>
                                        <p:attrNameLst>
                                          <p:attrName>ppt_h</p:attrName>
                                        </p:attrNameLst>
                                      </p:cBhvr>
                                      <p:tavLst>
                                        <p:tav tm="0">
                                          <p:val>
                                            <p:fltVal val="0"/>
                                          </p:val>
                                        </p:tav>
                                        <p:tav tm="100000">
                                          <p:val>
                                            <p:strVal val="#ppt_h"/>
                                          </p:val>
                                        </p:tav>
                                      </p:tavLst>
                                    </p:anim>
                                    <p:animEffect transition="in" filter="fade">
                                      <p:cBhvr>
                                        <p:cTn id="39" dur="500"/>
                                        <p:tgtEl>
                                          <p:spTgt spid="11"/>
                                        </p:tgtEl>
                                      </p:cBhvr>
                                    </p:animEffect>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12"/>
                                        </p:tgtEl>
                                        <p:attrNameLst>
                                          <p:attrName>style.visibility</p:attrName>
                                        </p:attrNameLst>
                                      </p:cBhvr>
                                      <p:to>
                                        <p:strVal val="visible"/>
                                      </p:to>
                                    </p:set>
                                    <p:anim calcmode="lin" valueType="num">
                                      <p:cBhvr additive="base">
                                        <p:cTn id="44" dur="500" fill="hold"/>
                                        <p:tgtEl>
                                          <p:spTgt spid="12"/>
                                        </p:tgtEl>
                                        <p:attrNameLst>
                                          <p:attrName>ppt_x</p:attrName>
                                        </p:attrNameLst>
                                      </p:cBhvr>
                                      <p:tavLst>
                                        <p:tav tm="0">
                                          <p:val>
                                            <p:strVal val="#ppt_x"/>
                                          </p:val>
                                        </p:tav>
                                        <p:tav tm="100000">
                                          <p:val>
                                            <p:strVal val="#ppt_x"/>
                                          </p:val>
                                        </p:tav>
                                      </p:tavLst>
                                    </p:anim>
                                    <p:anim calcmode="lin" valueType="num">
                                      <p:cBhvr additive="base">
                                        <p:cTn id="4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13"/>
                                        </p:tgtEl>
                                        <p:attrNameLst>
                                          <p:attrName>style.visibility</p:attrName>
                                        </p:attrNameLst>
                                      </p:cBhvr>
                                      <p:to>
                                        <p:strVal val="visible"/>
                                      </p:to>
                                    </p:set>
                                    <p:anim calcmode="lin" valueType="num">
                                      <p:cBhvr additive="base">
                                        <p:cTn id="50" dur="500" fill="hold"/>
                                        <p:tgtEl>
                                          <p:spTgt spid="13"/>
                                        </p:tgtEl>
                                        <p:attrNameLst>
                                          <p:attrName>ppt_x</p:attrName>
                                        </p:attrNameLst>
                                      </p:cBhvr>
                                      <p:tavLst>
                                        <p:tav tm="0">
                                          <p:val>
                                            <p:strVal val="#ppt_x"/>
                                          </p:val>
                                        </p:tav>
                                        <p:tav tm="100000">
                                          <p:val>
                                            <p:strVal val="#ppt_x"/>
                                          </p:val>
                                        </p:tav>
                                      </p:tavLst>
                                    </p:anim>
                                    <p:anim calcmode="lin" valueType="num">
                                      <p:cBhvr additive="base">
                                        <p:cTn id="51"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14"/>
                                        </p:tgtEl>
                                        <p:attrNameLst>
                                          <p:attrName>style.visibility</p:attrName>
                                        </p:attrNameLst>
                                      </p:cBhvr>
                                      <p:to>
                                        <p:strVal val="visible"/>
                                      </p:to>
                                    </p:set>
                                    <p:anim calcmode="lin" valueType="num">
                                      <p:cBhvr additive="base">
                                        <p:cTn id="56" dur="500" fill="hold"/>
                                        <p:tgtEl>
                                          <p:spTgt spid="14"/>
                                        </p:tgtEl>
                                        <p:attrNameLst>
                                          <p:attrName>ppt_x</p:attrName>
                                        </p:attrNameLst>
                                      </p:cBhvr>
                                      <p:tavLst>
                                        <p:tav tm="0">
                                          <p:val>
                                            <p:strVal val="#ppt_x"/>
                                          </p:val>
                                        </p:tav>
                                        <p:tav tm="100000">
                                          <p:val>
                                            <p:strVal val="#ppt_x"/>
                                          </p:val>
                                        </p:tav>
                                      </p:tavLst>
                                    </p:anim>
                                    <p:anim calcmode="lin" valueType="num">
                                      <p:cBhvr additive="base">
                                        <p:cTn id="57"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53" presetClass="entr" presetSubtype="16" fill="hold" grpId="0" nodeType="clickEffect">
                                  <p:stCondLst>
                                    <p:cond delay="0"/>
                                  </p:stCondLst>
                                  <p:childTnLst>
                                    <p:set>
                                      <p:cBhvr>
                                        <p:cTn id="61" dur="1" fill="hold">
                                          <p:stCondLst>
                                            <p:cond delay="0"/>
                                          </p:stCondLst>
                                        </p:cTn>
                                        <p:tgtEl>
                                          <p:spTgt spid="15"/>
                                        </p:tgtEl>
                                        <p:attrNameLst>
                                          <p:attrName>style.visibility</p:attrName>
                                        </p:attrNameLst>
                                      </p:cBhvr>
                                      <p:to>
                                        <p:strVal val="visible"/>
                                      </p:to>
                                    </p:set>
                                    <p:anim calcmode="lin" valueType="num">
                                      <p:cBhvr>
                                        <p:cTn id="62" dur="500" fill="hold"/>
                                        <p:tgtEl>
                                          <p:spTgt spid="15"/>
                                        </p:tgtEl>
                                        <p:attrNameLst>
                                          <p:attrName>ppt_w</p:attrName>
                                        </p:attrNameLst>
                                      </p:cBhvr>
                                      <p:tavLst>
                                        <p:tav tm="0">
                                          <p:val>
                                            <p:fltVal val="0"/>
                                          </p:val>
                                        </p:tav>
                                        <p:tav tm="100000">
                                          <p:val>
                                            <p:strVal val="#ppt_w"/>
                                          </p:val>
                                        </p:tav>
                                      </p:tavLst>
                                    </p:anim>
                                    <p:anim calcmode="lin" valueType="num">
                                      <p:cBhvr>
                                        <p:cTn id="63" dur="500" fill="hold"/>
                                        <p:tgtEl>
                                          <p:spTgt spid="15"/>
                                        </p:tgtEl>
                                        <p:attrNameLst>
                                          <p:attrName>ppt_h</p:attrName>
                                        </p:attrNameLst>
                                      </p:cBhvr>
                                      <p:tavLst>
                                        <p:tav tm="0">
                                          <p:val>
                                            <p:fltVal val="0"/>
                                          </p:val>
                                        </p:tav>
                                        <p:tav tm="100000">
                                          <p:val>
                                            <p:strVal val="#ppt_h"/>
                                          </p:val>
                                        </p:tav>
                                      </p:tavLst>
                                    </p:anim>
                                    <p:animEffect transition="in" filter="fade">
                                      <p:cBhvr>
                                        <p:cTn id="64" dur="500"/>
                                        <p:tgtEl>
                                          <p:spTgt spid="15"/>
                                        </p:tgtEl>
                                      </p:cBhvr>
                                    </p:animEffect>
                                  </p:childTnLst>
                                </p:cTn>
                              </p:par>
                            </p:childTnLst>
                          </p:cTn>
                        </p:par>
                      </p:childTnLst>
                    </p:cTn>
                  </p:par>
                  <p:par>
                    <p:cTn id="65" fill="hold">
                      <p:stCondLst>
                        <p:cond delay="indefinite"/>
                      </p:stCondLst>
                      <p:childTnLst>
                        <p:par>
                          <p:cTn id="66" fill="hold">
                            <p:stCondLst>
                              <p:cond delay="0"/>
                            </p:stCondLst>
                            <p:childTnLst>
                              <p:par>
                                <p:cTn id="67" presetID="31" presetClass="entr" presetSubtype="0" fill="hold" grpId="0" nodeType="clickEffect">
                                  <p:stCondLst>
                                    <p:cond delay="0"/>
                                  </p:stCondLst>
                                  <p:childTnLst>
                                    <p:set>
                                      <p:cBhvr>
                                        <p:cTn id="68" dur="1" fill="hold">
                                          <p:stCondLst>
                                            <p:cond delay="0"/>
                                          </p:stCondLst>
                                        </p:cTn>
                                        <p:tgtEl>
                                          <p:spTgt spid="16"/>
                                        </p:tgtEl>
                                        <p:attrNameLst>
                                          <p:attrName>style.visibility</p:attrName>
                                        </p:attrNameLst>
                                      </p:cBhvr>
                                      <p:to>
                                        <p:strVal val="visible"/>
                                      </p:to>
                                    </p:set>
                                    <p:anim calcmode="lin" valueType="num">
                                      <p:cBhvr>
                                        <p:cTn id="69" dur="1000" fill="hold"/>
                                        <p:tgtEl>
                                          <p:spTgt spid="16"/>
                                        </p:tgtEl>
                                        <p:attrNameLst>
                                          <p:attrName>ppt_w</p:attrName>
                                        </p:attrNameLst>
                                      </p:cBhvr>
                                      <p:tavLst>
                                        <p:tav tm="0">
                                          <p:val>
                                            <p:fltVal val="0"/>
                                          </p:val>
                                        </p:tav>
                                        <p:tav tm="100000">
                                          <p:val>
                                            <p:strVal val="#ppt_w"/>
                                          </p:val>
                                        </p:tav>
                                      </p:tavLst>
                                    </p:anim>
                                    <p:anim calcmode="lin" valueType="num">
                                      <p:cBhvr>
                                        <p:cTn id="70" dur="1000" fill="hold"/>
                                        <p:tgtEl>
                                          <p:spTgt spid="16"/>
                                        </p:tgtEl>
                                        <p:attrNameLst>
                                          <p:attrName>ppt_h</p:attrName>
                                        </p:attrNameLst>
                                      </p:cBhvr>
                                      <p:tavLst>
                                        <p:tav tm="0">
                                          <p:val>
                                            <p:fltVal val="0"/>
                                          </p:val>
                                        </p:tav>
                                        <p:tav tm="100000">
                                          <p:val>
                                            <p:strVal val="#ppt_h"/>
                                          </p:val>
                                        </p:tav>
                                      </p:tavLst>
                                    </p:anim>
                                    <p:anim calcmode="lin" valueType="num">
                                      <p:cBhvr>
                                        <p:cTn id="71" dur="1000" fill="hold"/>
                                        <p:tgtEl>
                                          <p:spTgt spid="16"/>
                                        </p:tgtEl>
                                        <p:attrNameLst>
                                          <p:attrName>style.rotation</p:attrName>
                                        </p:attrNameLst>
                                      </p:cBhvr>
                                      <p:tavLst>
                                        <p:tav tm="0">
                                          <p:val>
                                            <p:fltVal val="90"/>
                                          </p:val>
                                        </p:tav>
                                        <p:tav tm="100000">
                                          <p:val>
                                            <p:fltVal val="0"/>
                                          </p:val>
                                        </p:tav>
                                      </p:tavLst>
                                    </p:anim>
                                    <p:animEffect transition="in" filter="fade">
                                      <p:cBhvr>
                                        <p:cTn id="72"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2" grpId="0"/>
      <p:bldP spid="13" grpId="0"/>
      <p:bldP spid="14" grpId="0"/>
      <p:bldP spid="15" grpId="0"/>
      <p:bldP spid="1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104356" y="1993900"/>
            <a:ext cx="12189314" cy="5867400"/>
          </a:xfrm>
          <a:prstGeom prst="rect">
            <a:avLst/>
          </a:prstGeom>
        </p:spPr>
      </p:pic>
    </p:spTree>
    <p:extLst>
      <p:ext uri="{BB962C8B-B14F-4D97-AF65-F5344CB8AC3E}">
        <p14:creationId xmlns:p14="http://schemas.microsoft.com/office/powerpoint/2010/main" val="27737975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41" name="Group 40">
            <a:extLst>
              <a:ext uri="{FF2B5EF4-FFF2-40B4-BE49-F238E27FC236}">
                <a16:creationId xmlns:a16="http://schemas.microsoft.com/office/drawing/2014/main" id="{41687D10-B619-4BAA-A149-296A58074E86}"/>
              </a:ext>
            </a:extLst>
          </p:cNvPr>
          <p:cNvGrpSpPr/>
          <p:nvPr/>
        </p:nvGrpSpPr>
        <p:grpSpPr>
          <a:xfrm>
            <a:off x="-19844" y="3136900"/>
            <a:ext cx="4876800" cy="828000"/>
            <a:chOff x="-1" y="546100"/>
            <a:chExt cx="4876800" cy="828000"/>
          </a:xfrm>
          <a:solidFill>
            <a:srgbClr val="FFBF00"/>
          </a:solidFill>
        </p:grpSpPr>
        <p:sp>
          <p:nvSpPr>
            <p:cNvPr id="42" name="object 25">
              <a:extLst>
                <a:ext uri="{FF2B5EF4-FFF2-40B4-BE49-F238E27FC236}">
                  <a16:creationId xmlns:a16="http://schemas.microsoft.com/office/drawing/2014/main" id="{5352E0C6-4B3D-49BB-9D86-6E69AB75561D}"/>
                </a:ext>
              </a:extLst>
            </p:cNvPr>
            <p:cNvSpPr/>
            <p:nvPr/>
          </p:nvSpPr>
          <p:spPr>
            <a:xfrm>
              <a:off x="-1" y="546100"/>
              <a:ext cx="3256757" cy="828000"/>
            </a:xfrm>
            <a:custGeom>
              <a:avLst/>
              <a:gdLst/>
              <a:ahLst/>
              <a:cxnLst/>
              <a:rect l="l" t="t" r="r" b="b"/>
              <a:pathLst>
                <a:path w="1955164" h="437514">
                  <a:moveTo>
                    <a:pt x="1736031" y="0"/>
                  </a:moveTo>
                  <a:lnTo>
                    <a:pt x="0" y="0"/>
                  </a:lnTo>
                  <a:lnTo>
                    <a:pt x="0" y="437153"/>
                  </a:lnTo>
                  <a:lnTo>
                    <a:pt x="1736031" y="437153"/>
                  </a:lnTo>
                  <a:lnTo>
                    <a:pt x="1786148" y="431380"/>
                  </a:lnTo>
                  <a:lnTo>
                    <a:pt x="1832155" y="414936"/>
                  </a:lnTo>
                  <a:lnTo>
                    <a:pt x="1872739" y="389134"/>
                  </a:lnTo>
                  <a:lnTo>
                    <a:pt x="1906588" y="355285"/>
                  </a:lnTo>
                  <a:lnTo>
                    <a:pt x="1932391" y="314701"/>
                  </a:lnTo>
                  <a:lnTo>
                    <a:pt x="1948834" y="268694"/>
                  </a:lnTo>
                  <a:lnTo>
                    <a:pt x="1954607" y="218577"/>
                  </a:lnTo>
                  <a:lnTo>
                    <a:pt x="1948834" y="168459"/>
                  </a:lnTo>
                  <a:lnTo>
                    <a:pt x="1932391" y="122452"/>
                  </a:lnTo>
                  <a:lnTo>
                    <a:pt x="1906588" y="81868"/>
                  </a:lnTo>
                  <a:lnTo>
                    <a:pt x="1872739" y="48018"/>
                  </a:lnTo>
                  <a:lnTo>
                    <a:pt x="1832155" y="22216"/>
                  </a:lnTo>
                  <a:lnTo>
                    <a:pt x="1786148" y="5772"/>
                  </a:lnTo>
                  <a:lnTo>
                    <a:pt x="1736031" y="0"/>
                  </a:lnTo>
                  <a:close/>
                </a:path>
              </a:pathLst>
            </a:custGeom>
            <a:grpFill/>
          </p:spPr>
          <p:txBody>
            <a:bodyPr wrap="square" lIns="0" tIns="0" rIns="0" bIns="0" rtlCol="0"/>
            <a:lstStyle/>
            <a:p>
              <a:endParaRPr dirty="0"/>
            </a:p>
          </p:txBody>
        </p:sp>
        <p:sp>
          <p:nvSpPr>
            <p:cNvPr id="43" name="object 25">
              <a:extLst>
                <a:ext uri="{FF2B5EF4-FFF2-40B4-BE49-F238E27FC236}">
                  <a16:creationId xmlns:a16="http://schemas.microsoft.com/office/drawing/2014/main" id="{FE92BB60-0BE5-4D92-A126-C7E5264FE64A}"/>
                </a:ext>
              </a:extLst>
            </p:cNvPr>
            <p:cNvSpPr/>
            <p:nvPr/>
          </p:nvSpPr>
          <p:spPr>
            <a:xfrm>
              <a:off x="1620042" y="546100"/>
              <a:ext cx="3256757" cy="828000"/>
            </a:xfrm>
            <a:custGeom>
              <a:avLst/>
              <a:gdLst/>
              <a:ahLst/>
              <a:cxnLst/>
              <a:rect l="l" t="t" r="r" b="b"/>
              <a:pathLst>
                <a:path w="1955164" h="437514">
                  <a:moveTo>
                    <a:pt x="1736031" y="0"/>
                  </a:moveTo>
                  <a:lnTo>
                    <a:pt x="0" y="0"/>
                  </a:lnTo>
                  <a:lnTo>
                    <a:pt x="0" y="437153"/>
                  </a:lnTo>
                  <a:lnTo>
                    <a:pt x="1736031" y="437153"/>
                  </a:lnTo>
                  <a:lnTo>
                    <a:pt x="1786148" y="431380"/>
                  </a:lnTo>
                  <a:lnTo>
                    <a:pt x="1832155" y="414936"/>
                  </a:lnTo>
                  <a:lnTo>
                    <a:pt x="1872739" y="389134"/>
                  </a:lnTo>
                  <a:lnTo>
                    <a:pt x="1906588" y="355285"/>
                  </a:lnTo>
                  <a:lnTo>
                    <a:pt x="1932391" y="314701"/>
                  </a:lnTo>
                  <a:lnTo>
                    <a:pt x="1948834" y="268694"/>
                  </a:lnTo>
                  <a:lnTo>
                    <a:pt x="1954607" y="218577"/>
                  </a:lnTo>
                  <a:lnTo>
                    <a:pt x="1948834" y="168459"/>
                  </a:lnTo>
                  <a:lnTo>
                    <a:pt x="1932391" y="122452"/>
                  </a:lnTo>
                  <a:lnTo>
                    <a:pt x="1906588" y="81868"/>
                  </a:lnTo>
                  <a:lnTo>
                    <a:pt x="1872739" y="48018"/>
                  </a:lnTo>
                  <a:lnTo>
                    <a:pt x="1832155" y="22216"/>
                  </a:lnTo>
                  <a:lnTo>
                    <a:pt x="1786148" y="5772"/>
                  </a:lnTo>
                  <a:lnTo>
                    <a:pt x="1736031" y="0"/>
                  </a:lnTo>
                  <a:close/>
                </a:path>
              </a:pathLst>
            </a:custGeom>
            <a:grpFill/>
          </p:spPr>
          <p:txBody>
            <a:bodyPr wrap="square" lIns="0" tIns="0" rIns="0" bIns="0" rtlCol="0"/>
            <a:lstStyle/>
            <a:p>
              <a:endParaRPr dirty="0"/>
            </a:p>
          </p:txBody>
        </p:sp>
      </p:grpSp>
      <p:sp>
        <p:nvSpPr>
          <p:cNvPr id="39" name="object 25">
            <a:extLst>
              <a:ext uri="{FF2B5EF4-FFF2-40B4-BE49-F238E27FC236}">
                <a16:creationId xmlns:a16="http://schemas.microsoft.com/office/drawing/2014/main" id="{01658446-B05C-4E3A-AC85-147B04B44ABE}"/>
              </a:ext>
            </a:extLst>
          </p:cNvPr>
          <p:cNvSpPr/>
          <p:nvPr/>
        </p:nvSpPr>
        <p:spPr>
          <a:xfrm rot="10800000">
            <a:off x="15372556" y="324245"/>
            <a:ext cx="3256757" cy="828000"/>
          </a:xfrm>
          <a:custGeom>
            <a:avLst/>
            <a:gdLst/>
            <a:ahLst/>
            <a:cxnLst/>
            <a:rect l="l" t="t" r="r" b="b"/>
            <a:pathLst>
              <a:path w="1955164" h="437514">
                <a:moveTo>
                  <a:pt x="1736031" y="0"/>
                </a:moveTo>
                <a:lnTo>
                  <a:pt x="0" y="0"/>
                </a:lnTo>
                <a:lnTo>
                  <a:pt x="0" y="437153"/>
                </a:lnTo>
                <a:lnTo>
                  <a:pt x="1736031" y="437153"/>
                </a:lnTo>
                <a:lnTo>
                  <a:pt x="1786148" y="431380"/>
                </a:lnTo>
                <a:lnTo>
                  <a:pt x="1832155" y="414936"/>
                </a:lnTo>
                <a:lnTo>
                  <a:pt x="1872739" y="389134"/>
                </a:lnTo>
                <a:lnTo>
                  <a:pt x="1906588" y="355285"/>
                </a:lnTo>
                <a:lnTo>
                  <a:pt x="1932391" y="314701"/>
                </a:lnTo>
                <a:lnTo>
                  <a:pt x="1948834" y="268694"/>
                </a:lnTo>
                <a:lnTo>
                  <a:pt x="1954607" y="218577"/>
                </a:lnTo>
                <a:lnTo>
                  <a:pt x="1948834" y="168459"/>
                </a:lnTo>
                <a:lnTo>
                  <a:pt x="1932391" y="122452"/>
                </a:lnTo>
                <a:lnTo>
                  <a:pt x="1906588" y="81868"/>
                </a:lnTo>
                <a:lnTo>
                  <a:pt x="1872739" y="48018"/>
                </a:lnTo>
                <a:lnTo>
                  <a:pt x="1832155" y="22216"/>
                </a:lnTo>
                <a:lnTo>
                  <a:pt x="1786148" y="5772"/>
                </a:lnTo>
                <a:lnTo>
                  <a:pt x="1736031" y="0"/>
                </a:lnTo>
                <a:close/>
              </a:path>
            </a:pathLst>
          </a:custGeom>
          <a:solidFill>
            <a:srgbClr val="00B0F0"/>
          </a:solidFill>
        </p:spPr>
        <p:txBody>
          <a:bodyPr wrap="square" lIns="0" tIns="0" rIns="0" bIns="0" rtlCol="0"/>
          <a:lstStyle/>
          <a:p>
            <a:endParaRPr dirty="0"/>
          </a:p>
        </p:txBody>
      </p:sp>
      <p:sp>
        <p:nvSpPr>
          <p:cNvPr id="9" name="object 9"/>
          <p:cNvSpPr txBox="1"/>
          <p:nvPr/>
        </p:nvSpPr>
        <p:spPr>
          <a:xfrm>
            <a:off x="17294202" y="485611"/>
            <a:ext cx="2561064" cy="505267"/>
          </a:xfrm>
          <a:prstGeom prst="rect">
            <a:avLst/>
          </a:prstGeom>
        </p:spPr>
        <p:txBody>
          <a:bodyPr vert="horz" wrap="square" lIns="0" tIns="12700" rIns="0" bIns="0" rtlCol="0">
            <a:spAutoFit/>
          </a:bodyPr>
          <a:lstStyle/>
          <a:p>
            <a:pPr marL="12700">
              <a:spcBef>
                <a:spcPts val="100"/>
              </a:spcBef>
            </a:pPr>
            <a:r>
              <a:rPr lang="fa-IR" sz="3200" b="1" spc="-5" dirty="0" smtClean="0">
                <a:solidFill>
                  <a:srgbClr val="FFFFFF"/>
                </a:solidFill>
                <a:latin typeface="IRZar" panose="02000506000000020002" pitchFamily="2" charset="-78"/>
                <a:cs typeface="IRZar" panose="02000506000000020002" pitchFamily="2" charset="-78"/>
              </a:rPr>
              <a:t>مقدمه</a:t>
            </a:r>
            <a:endParaRPr sz="3200" b="1" dirty="0">
              <a:latin typeface="IRZar" panose="02000506000000020002" pitchFamily="2" charset="-78"/>
              <a:cs typeface="IRZar" panose="02000506000000020002" pitchFamily="2" charset="-78"/>
            </a:endParaRPr>
          </a:p>
        </p:txBody>
      </p:sp>
      <p:sp>
        <p:nvSpPr>
          <p:cNvPr id="10" name="object 10"/>
          <p:cNvSpPr txBox="1"/>
          <p:nvPr/>
        </p:nvSpPr>
        <p:spPr>
          <a:xfrm>
            <a:off x="818356" y="1415931"/>
            <a:ext cx="17810957" cy="1157368"/>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dirty="0" smtClean="0">
                <a:solidFill>
                  <a:srgbClr val="454545"/>
                </a:solidFill>
                <a:latin typeface="IRNazanin" panose="02000506000000020002" pitchFamily="2" charset="-78"/>
                <a:cs typeface="IRNazanin" panose="02000506000000020002" pitchFamily="2" charset="-78"/>
              </a:rPr>
              <a:t>در </a:t>
            </a:r>
            <a:r>
              <a:rPr lang="fa-IR" sz="2400" b="1" dirty="0" smtClean="0">
                <a:solidFill>
                  <a:srgbClr val="454545"/>
                </a:solidFill>
                <a:latin typeface="IRNazanin" panose="02000506000000020002" pitchFamily="2" charset="-78"/>
                <a:cs typeface="IRNazanin" panose="02000506000000020002" pitchFamily="2" charset="-78"/>
              </a:rPr>
              <a:t>هوش مصنوعی و پردازش داده ها </a:t>
            </a:r>
            <a:r>
              <a:rPr lang="fa-IR" sz="2400" dirty="0" smtClean="0">
                <a:solidFill>
                  <a:srgbClr val="454545"/>
                </a:solidFill>
                <a:latin typeface="IRNazanin" panose="02000506000000020002" pitchFamily="2" charset="-78"/>
                <a:cs typeface="IRNazanin" panose="02000506000000020002" pitchFamily="2" charset="-78"/>
              </a:rPr>
              <a:t>تخمین یا جایگذاری داده های گم شده یک مسئله مهم می باشد</a:t>
            </a:r>
            <a:r>
              <a:rPr lang="fa-IR" sz="2400" dirty="0">
                <a:solidFill>
                  <a:srgbClr val="454545"/>
                </a:solidFill>
                <a:latin typeface="IRNazanin" panose="02000506000000020002" pitchFamily="2" charset="-78"/>
                <a:cs typeface="IRNazanin" panose="02000506000000020002" pitchFamily="2" charset="-78"/>
              </a:rPr>
              <a:t>. الگوریتم‌های ژنتیک روش‌های بهینه‌سازی سراسری کارآمد و انعطاف‌پذیری هستند که قادر به مقابله با مشاهدات متعدد از دست رفته و ویژگی‌های متعدد مانند داده‌های پیوسته/گسسته/باینری هستند که اغلب در پایگاه‌های داده چند متغیره یافت می‌شوند، برخلاف روش‌های تخمین داده‌های از دست رفته کلاسیک که فقط با داده‌های تک متغیره-پیوسته سروکار دارند.</a:t>
            </a:r>
            <a:endParaRPr sz="2400" dirty="0">
              <a:latin typeface="IRNazanin" panose="02000506000000020002" pitchFamily="2" charset="-78"/>
              <a:cs typeface="IRNazanin" panose="02000506000000020002" pitchFamily="2" charset="-78"/>
            </a:endParaRPr>
          </a:p>
        </p:txBody>
      </p:sp>
      <p:sp>
        <p:nvSpPr>
          <p:cNvPr id="11" name="object 11"/>
          <p:cNvSpPr txBox="1"/>
          <p:nvPr/>
        </p:nvSpPr>
        <p:spPr>
          <a:xfrm>
            <a:off x="1186258" y="4265885"/>
            <a:ext cx="5804298" cy="3400931"/>
          </a:xfrm>
          <a:prstGeom prst="rect">
            <a:avLst/>
          </a:prstGeom>
        </p:spPr>
        <p:txBody>
          <a:bodyPr vert="horz" wrap="square" lIns="0" tIns="12700" rIns="0" bIns="0" rtlCol="0">
            <a:spAutoFit/>
          </a:bodyPr>
          <a:lstStyle/>
          <a:p>
            <a:pPr marL="12700">
              <a:spcBef>
                <a:spcPts val="100"/>
              </a:spcBef>
              <a:tabLst>
                <a:tab pos="139700" algn="l"/>
              </a:tabLst>
            </a:pPr>
            <a:r>
              <a:rPr lang="en-US" sz="2400" dirty="0"/>
              <a:t>Juan Carlos </a:t>
            </a:r>
            <a:r>
              <a:rPr lang="en-US" sz="2400" dirty="0" smtClean="0"/>
              <a:t>Figueroa-</a:t>
            </a:r>
            <a:r>
              <a:rPr lang="en-US" sz="2400" dirty="0" err="1" smtClean="0"/>
              <a:t>García</a:t>
            </a:r>
            <a:endParaRPr lang="en-US" sz="2400" dirty="0" smtClean="0"/>
          </a:p>
          <a:p>
            <a:pPr marL="12700">
              <a:spcBef>
                <a:spcPts val="100"/>
              </a:spcBef>
              <a:tabLst>
                <a:tab pos="139700" algn="l"/>
              </a:tabLst>
            </a:pPr>
            <a:r>
              <a:rPr lang="en-US" sz="2400" dirty="0"/>
              <a:t>Roman </a:t>
            </a:r>
            <a:r>
              <a:rPr lang="en-US" sz="2400" dirty="0" smtClean="0"/>
              <a:t>Neruda</a:t>
            </a:r>
          </a:p>
          <a:p>
            <a:pPr marL="12700">
              <a:spcBef>
                <a:spcPts val="100"/>
              </a:spcBef>
              <a:tabLst>
                <a:tab pos="139700" algn="l"/>
              </a:tabLst>
            </a:pPr>
            <a:r>
              <a:rPr lang="en-US" sz="2400" dirty="0"/>
              <a:t>German </a:t>
            </a:r>
            <a:r>
              <a:rPr lang="en-US" sz="2400" dirty="0" smtClean="0"/>
              <a:t>Hernandez–Pérez</a:t>
            </a:r>
          </a:p>
          <a:p>
            <a:pPr marL="12700">
              <a:spcBef>
                <a:spcPts val="100"/>
              </a:spcBef>
              <a:tabLst>
                <a:tab pos="139700" algn="l"/>
              </a:tabLst>
            </a:pPr>
            <a:r>
              <a:rPr lang="en-US" sz="2400" dirty="0"/>
              <a:t>Universidad </a:t>
            </a:r>
            <a:r>
              <a:rPr lang="en-US" sz="2400" dirty="0" err="1"/>
              <a:t>Distrital</a:t>
            </a:r>
            <a:r>
              <a:rPr lang="en-US" sz="2400" dirty="0"/>
              <a:t> Francisco José de Caldas, Bogotá, </a:t>
            </a:r>
            <a:r>
              <a:rPr lang="en-US" sz="2400" dirty="0" smtClean="0"/>
              <a:t>Colombia</a:t>
            </a:r>
          </a:p>
          <a:p>
            <a:pPr marL="12700">
              <a:spcBef>
                <a:spcPts val="100"/>
              </a:spcBef>
              <a:tabLst>
                <a:tab pos="139700" algn="l"/>
              </a:tabLst>
            </a:pPr>
            <a:r>
              <a:rPr lang="en-US" sz="2400" dirty="0"/>
              <a:t>Institute of Computer Science, Czech Academy of Sciences, Prague, Czech </a:t>
            </a:r>
            <a:r>
              <a:rPr lang="en-US" sz="2400" dirty="0" smtClean="0"/>
              <a:t>Republic</a:t>
            </a:r>
          </a:p>
          <a:p>
            <a:pPr marL="12700">
              <a:spcBef>
                <a:spcPts val="100"/>
              </a:spcBef>
              <a:tabLst>
                <a:tab pos="139700" algn="l"/>
              </a:tabLst>
            </a:pPr>
            <a:r>
              <a:rPr lang="es-ES" sz="2400" dirty="0"/>
              <a:t>Universidad Nacional de Colombia, Bogotá, Colombia</a:t>
            </a:r>
            <a:endParaRPr sz="2200" dirty="0">
              <a:cs typeface="Source Sans Pro Light"/>
            </a:endParaRPr>
          </a:p>
        </p:txBody>
      </p:sp>
      <p:sp>
        <p:nvSpPr>
          <p:cNvPr id="12" name="object 12"/>
          <p:cNvSpPr txBox="1"/>
          <p:nvPr/>
        </p:nvSpPr>
        <p:spPr>
          <a:xfrm>
            <a:off x="9673429" y="4310052"/>
            <a:ext cx="7497375" cy="1541448"/>
          </a:xfrm>
          <a:prstGeom prst="rect">
            <a:avLst/>
          </a:prstGeom>
        </p:spPr>
        <p:txBody>
          <a:bodyPr vert="horz" wrap="square" lIns="0" tIns="5080" rIns="0" bIns="0" rtlCol="0">
            <a:spAutoFit/>
          </a:bodyPr>
          <a:lstStyle/>
          <a:p>
            <a:pPr marL="298450" marR="5080" indent="-285750" algn="r" rtl="1">
              <a:lnSpc>
                <a:spcPct val="104200"/>
              </a:lnSpc>
              <a:spcBef>
                <a:spcPts val="40"/>
              </a:spcBef>
              <a:buFont typeface="Arial" panose="020B0604020202020204" pitchFamily="34" charset="0"/>
              <a:buChar char="•"/>
            </a:pPr>
            <a:r>
              <a:rPr lang="fa-IR" sz="2400" dirty="0" smtClean="0">
                <a:latin typeface="IRNazanin" panose="02000506000000020002" pitchFamily="2" charset="-78"/>
                <a:cs typeface="IRNazanin" panose="02000506000000020002" pitchFamily="2" charset="-78"/>
              </a:rPr>
              <a:t>داده‌های گم شده</a:t>
            </a:r>
            <a:endParaRPr lang="en-US" sz="2400" dirty="0" smtClean="0">
              <a:latin typeface="IRNazanin" panose="02000506000000020002" pitchFamily="2" charset="-78"/>
              <a:cs typeface="IRNazanin" panose="02000506000000020002" pitchFamily="2" charset="-78"/>
            </a:endParaRPr>
          </a:p>
          <a:p>
            <a:pPr marL="298450" marR="5080" indent="-285750" algn="r" rtl="1">
              <a:lnSpc>
                <a:spcPct val="104200"/>
              </a:lnSpc>
              <a:spcBef>
                <a:spcPts val="40"/>
              </a:spcBef>
              <a:buFont typeface="Arial" panose="020B0604020202020204" pitchFamily="34" charset="0"/>
              <a:buChar char="•"/>
            </a:pPr>
            <a:r>
              <a:rPr lang="fa-IR" sz="2400" dirty="0" smtClean="0">
                <a:latin typeface="IRNazanin" panose="02000506000000020002" pitchFamily="2" charset="-78"/>
                <a:cs typeface="IRNazanin" panose="02000506000000020002" pitchFamily="2" charset="-78"/>
              </a:rPr>
              <a:t>الگوریتم ژنتیک</a:t>
            </a:r>
            <a:endParaRPr lang="en-US" sz="2400" dirty="0" smtClean="0">
              <a:latin typeface="IRNazanin" panose="02000506000000020002" pitchFamily="2" charset="-78"/>
              <a:cs typeface="IRNazanin" panose="02000506000000020002" pitchFamily="2" charset="-78"/>
            </a:endParaRPr>
          </a:p>
          <a:p>
            <a:pPr marL="298450" marR="5080" indent="-285750" algn="r" rtl="1">
              <a:lnSpc>
                <a:spcPct val="104200"/>
              </a:lnSpc>
              <a:spcBef>
                <a:spcPts val="40"/>
              </a:spcBef>
              <a:buFont typeface="Arial" panose="020B0604020202020204" pitchFamily="34" charset="0"/>
              <a:buChar char="•"/>
            </a:pPr>
            <a:r>
              <a:rPr lang="fa-IR" sz="2400" dirty="0" smtClean="0">
                <a:latin typeface="IRNazanin" panose="02000506000000020002" pitchFamily="2" charset="-78"/>
                <a:cs typeface="IRNazanin" panose="02000506000000020002" pitchFamily="2" charset="-78"/>
              </a:rPr>
              <a:t>داده های گم شده چندمتغیره</a:t>
            </a:r>
            <a:endParaRPr lang="en-US" sz="2400" dirty="0" smtClean="0">
              <a:latin typeface="IRNazanin" panose="02000506000000020002" pitchFamily="2" charset="-78"/>
              <a:cs typeface="IRNazanin" panose="02000506000000020002" pitchFamily="2" charset="-78"/>
            </a:endParaRPr>
          </a:p>
          <a:p>
            <a:pPr marL="298450" marR="5080" indent="-285750" algn="r" rtl="1">
              <a:lnSpc>
                <a:spcPct val="104200"/>
              </a:lnSpc>
              <a:spcBef>
                <a:spcPts val="40"/>
              </a:spcBef>
              <a:buFont typeface="Arial" panose="020B0604020202020204" pitchFamily="34" charset="0"/>
              <a:buChar char="•"/>
            </a:pPr>
            <a:r>
              <a:rPr lang="fa-IR" sz="2400" dirty="0" smtClean="0">
                <a:latin typeface="IRNazanin" panose="02000506000000020002" pitchFamily="2" charset="-78"/>
                <a:cs typeface="IRNazanin" panose="02000506000000020002" pitchFamily="2" charset="-78"/>
              </a:rPr>
              <a:t>انتصاب داده ها</a:t>
            </a:r>
            <a:endParaRPr sz="2400" dirty="0">
              <a:latin typeface="IRNazanin" panose="02000506000000020002" pitchFamily="2" charset="-78"/>
              <a:cs typeface="IRNazanin" panose="02000506000000020002" pitchFamily="2" charset="-78"/>
            </a:endParaRPr>
          </a:p>
        </p:txBody>
      </p:sp>
      <p:sp>
        <p:nvSpPr>
          <p:cNvPr id="22" name="object 22"/>
          <p:cNvSpPr txBox="1"/>
          <p:nvPr/>
        </p:nvSpPr>
        <p:spPr>
          <a:xfrm>
            <a:off x="665956" y="3319452"/>
            <a:ext cx="4806156" cy="443711"/>
          </a:xfrm>
          <a:prstGeom prst="rect">
            <a:avLst/>
          </a:prstGeom>
        </p:spPr>
        <p:txBody>
          <a:bodyPr vert="horz" wrap="square" lIns="0" tIns="12700" rIns="0" bIns="0" rtlCol="0">
            <a:spAutoFit/>
          </a:bodyPr>
          <a:lstStyle/>
          <a:p>
            <a:pPr marL="12700">
              <a:spcBef>
                <a:spcPts val="100"/>
              </a:spcBef>
            </a:pPr>
            <a:r>
              <a:rPr lang="en-US" sz="2800" dirty="0"/>
              <a:t>article info</a:t>
            </a:r>
            <a:endParaRPr sz="2800" dirty="0">
              <a:cs typeface="Source Sans Pro Light"/>
            </a:endParaRPr>
          </a:p>
        </p:txBody>
      </p:sp>
      <p:sp>
        <p:nvSpPr>
          <p:cNvPr id="23" name="object 23"/>
          <p:cNvSpPr/>
          <p:nvPr/>
        </p:nvSpPr>
        <p:spPr>
          <a:xfrm rot="10800000">
            <a:off x="13998892" y="3120755"/>
            <a:ext cx="3256756" cy="828000"/>
          </a:xfrm>
          <a:custGeom>
            <a:avLst/>
            <a:gdLst/>
            <a:ahLst/>
            <a:cxnLst/>
            <a:rect l="l" t="t" r="r" b="b"/>
            <a:pathLst>
              <a:path w="1909445" h="437514">
                <a:moveTo>
                  <a:pt x="1690241" y="0"/>
                </a:moveTo>
                <a:lnTo>
                  <a:pt x="0" y="0"/>
                </a:lnTo>
                <a:lnTo>
                  <a:pt x="0" y="437154"/>
                </a:lnTo>
                <a:lnTo>
                  <a:pt x="1690241" y="437154"/>
                </a:lnTo>
                <a:lnTo>
                  <a:pt x="1740359" y="431381"/>
                </a:lnTo>
                <a:lnTo>
                  <a:pt x="1786366" y="414937"/>
                </a:lnTo>
                <a:lnTo>
                  <a:pt x="1826950" y="389135"/>
                </a:lnTo>
                <a:lnTo>
                  <a:pt x="1860800" y="355285"/>
                </a:lnTo>
                <a:lnTo>
                  <a:pt x="1886602" y="314701"/>
                </a:lnTo>
                <a:lnTo>
                  <a:pt x="1903046" y="268694"/>
                </a:lnTo>
                <a:lnTo>
                  <a:pt x="1908818" y="218577"/>
                </a:lnTo>
                <a:lnTo>
                  <a:pt x="1903046" y="168459"/>
                </a:lnTo>
                <a:lnTo>
                  <a:pt x="1886602" y="122452"/>
                </a:lnTo>
                <a:lnTo>
                  <a:pt x="1860800" y="81868"/>
                </a:lnTo>
                <a:lnTo>
                  <a:pt x="1826950" y="48018"/>
                </a:lnTo>
                <a:lnTo>
                  <a:pt x="1786366" y="22216"/>
                </a:lnTo>
                <a:lnTo>
                  <a:pt x="1740359" y="5772"/>
                </a:lnTo>
                <a:lnTo>
                  <a:pt x="1690241" y="0"/>
                </a:lnTo>
                <a:close/>
              </a:path>
            </a:pathLst>
          </a:custGeom>
          <a:solidFill>
            <a:srgbClr val="FFA001"/>
          </a:solidFill>
        </p:spPr>
        <p:txBody>
          <a:bodyPr wrap="square" lIns="0" tIns="0" rIns="0" bIns="0" rtlCol="0"/>
          <a:lstStyle/>
          <a:p>
            <a:endParaRPr dirty="0"/>
          </a:p>
        </p:txBody>
      </p:sp>
      <p:sp>
        <p:nvSpPr>
          <p:cNvPr id="24" name="object 24"/>
          <p:cNvSpPr txBox="1"/>
          <p:nvPr/>
        </p:nvSpPr>
        <p:spPr>
          <a:xfrm>
            <a:off x="14995087" y="3290419"/>
            <a:ext cx="1977669" cy="443711"/>
          </a:xfrm>
          <a:prstGeom prst="rect">
            <a:avLst/>
          </a:prstGeom>
        </p:spPr>
        <p:txBody>
          <a:bodyPr vert="horz" wrap="square" lIns="0" tIns="12700" rIns="0" bIns="0" rtlCol="0">
            <a:spAutoFit/>
          </a:bodyPr>
          <a:lstStyle/>
          <a:p>
            <a:pPr marL="12700">
              <a:spcBef>
                <a:spcPts val="100"/>
              </a:spcBef>
            </a:pPr>
            <a:r>
              <a:rPr lang="fa-IR" sz="2800" b="1" spc="5" dirty="0" smtClean="0">
                <a:solidFill>
                  <a:srgbClr val="FFFFFF"/>
                </a:solidFill>
                <a:latin typeface="IRZar" panose="02000506000000020002" pitchFamily="2" charset="-78"/>
                <a:cs typeface="IRZar" panose="02000506000000020002" pitchFamily="2" charset="-78"/>
              </a:rPr>
              <a:t>کلمات کلیدی</a:t>
            </a:r>
            <a:endParaRPr sz="2800" b="1" dirty="0">
              <a:latin typeface="IRZar" panose="02000506000000020002" pitchFamily="2" charset="-78"/>
              <a:cs typeface="IRZar" panose="02000506000000020002" pitchFamily="2" charset="-78"/>
            </a:endParaRPr>
          </a:p>
        </p:txBody>
      </p:sp>
      <p:sp>
        <p:nvSpPr>
          <p:cNvPr id="25" name="object 25"/>
          <p:cNvSpPr/>
          <p:nvPr/>
        </p:nvSpPr>
        <p:spPr>
          <a:xfrm rot="10800000">
            <a:off x="15372556" y="6652300"/>
            <a:ext cx="3256757" cy="828000"/>
          </a:xfrm>
          <a:custGeom>
            <a:avLst/>
            <a:gdLst/>
            <a:ahLst/>
            <a:cxnLst/>
            <a:rect l="l" t="t" r="r" b="b"/>
            <a:pathLst>
              <a:path w="1955164" h="437514">
                <a:moveTo>
                  <a:pt x="1736031" y="0"/>
                </a:moveTo>
                <a:lnTo>
                  <a:pt x="0" y="0"/>
                </a:lnTo>
                <a:lnTo>
                  <a:pt x="0" y="437153"/>
                </a:lnTo>
                <a:lnTo>
                  <a:pt x="1736031" y="437153"/>
                </a:lnTo>
                <a:lnTo>
                  <a:pt x="1786148" y="431380"/>
                </a:lnTo>
                <a:lnTo>
                  <a:pt x="1832155" y="414936"/>
                </a:lnTo>
                <a:lnTo>
                  <a:pt x="1872739" y="389134"/>
                </a:lnTo>
                <a:lnTo>
                  <a:pt x="1906588" y="355285"/>
                </a:lnTo>
                <a:lnTo>
                  <a:pt x="1932391" y="314701"/>
                </a:lnTo>
                <a:lnTo>
                  <a:pt x="1948834" y="268694"/>
                </a:lnTo>
                <a:lnTo>
                  <a:pt x="1954607" y="218577"/>
                </a:lnTo>
                <a:lnTo>
                  <a:pt x="1948834" y="168459"/>
                </a:lnTo>
                <a:lnTo>
                  <a:pt x="1932391" y="122452"/>
                </a:lnTo>
                <a:lnTo>
                  <a:pt x="1906588" y="81868"/>
                </a:lnTo>
                <a:lnTo>
                  <a:pt x="1872739" y="48018"/>
                </a:lnTo>
                <a:lnTo>
                  <a:pt x="1832155" y="22216"/>
                </a:lnTo>
                <a:lnTo>
                  <a:pt x="1786148" y="5772"/>
                </a:lnTo>
                <a:lnTo>
                  <a:pt x="1736031" y="0"/>
                </a:lnTo>
                <a:close/>
              </a:path>
            </a:pathLst>
          </a:custGeom>
          <a:solidFill>
            <a:srgbClr val="FF8201"/>
          </a:solidFill>
        </p:spPr>
        <p:txBody>
          <a:bodyPr wrap="square" lIns="0" tIns="0" rIns="0" bIns="0" rtlCol="0"/>
          <a:lstStyle/>
          <a:p>
            <a:endParaRPr dirty="0"/>
          </a:p>
        </p:txBody>
      </p:sp>
      <p:sp>
        <p:nvSpPr>
          <p:cNvPr id="26" name="object 26"/>
          <p:cNvSpPr txBox="1"/>
          <p:nvPr/>
        </p:nvSpPr>
        <p:spPr>
          <a:xfrm>
            <a:off x="16363156" y="6794500"/>
            <a:ext cx="2362200" cy="443711"/>
          </a:xfrm>
          <a:prstGeom prst="rect">
            <a:avLst/>
          </a:prstGeom>
        </p:spPr>
        <p:txBody>
          <a:bodyPr vert="horz" wrap="square" lIns="0" tIns="12700" rIns="0" bIns="0" rtlCol="0">
            <a:spAutoFit/>
          </a:bodyPr>
          <a:lstStyle/>
          <a:p>
            <a:pPr marL="12700">
              <a:spcBef>
                <a:spcPts val="100"/>
              </a:spcBef>
            </a:pPr>
            <a:r>
              <a:rPr lang="fa-IR" sz="2800" b="1" spc="-30" dirty="0" smtClean="0">
                <a:solidFill>
                  <a:srgbClr val="FFFFFF"/>
                </a:solidFill>
                <a:latin typeface="IRZar" panose="02000506000000020002" pitchFamily="2" charset="-78"/>
                <a:cs typeface="IRZar" panose="02000506000000020002" pitchFamily="2" charset="-78"/>
              </a:rPr>
              <a:t>مقدمه و انگیزه</a:t>
            </a:r>
            <a:endParaRPr sz="2800" b="1" dirty="0">
              <a:latin typeface="IRZar" panose="02000506000000020002" pitchFamily="2" charset="-78"/>
              <a:cs typeface="IRZar" panose="02000506000000020002" pitchFamily="2" charset="-78"/>
            </a:endParaRPr>
          </a:p>
        </p:txBody>
      </p:sp>
      <p:sp>
        <p:nvSpPr>
          <p:cNvPr id="4" name="TextBox 3"/>
          <p:cNvSpPr txBox="1"/>
          <p:nvPr/>
        </p:nvSpPr>
        <p:spPr>
          <a:xfrm>
            <a:off x="665956" y="7903508"/>
            <a:ext cx="17963357" cy="1938992"/>
          </a:xfrm>
          <a:prstGeom prst="rect">
            <a:avLst/>
          </a:prstGeom>
          <a:noFill/>
        </p:spPr>
        <p:txBody>
          <a:bodyPr wrap="square" rtlCol="0">
            <a:spAutoFit/>
          </a:bodyPr>
          <a:lstStyle/>
          <a:p>
            <a:pPr algn="r" rtl="1"/>
            <a:r>
              <a:rPr lang="fa-IR" sz="2400" dirty="0" smtClean="0">
                <a:latin typeface="IRNazanin" panose="02000506000000020002" pitchFamily="2" charset="-78"/>
                <a:cs typeface="IRNazanin" panose="02000506000000020002" pitchFamily="2" charset="-78"/>
              </a:rPr>
              <a:t>مبحث داده های گم شده یک موضوع مهم می باشد</a:t>
            </a:r>
            <a:r>
              <a:rPr lang="fa-IR" sz="2400" dirty="0">
                <a:latin typeface="IRNazanin" panose="02000506000000020002" pitchFamily="2" charset="-78"/>
                <a:cs typeface="IRNazanin" panose="02000506000000020002" pitchFamily="2" charset="-78"/>
              </a:rPr>
              <a:t>، زیرا </a:t>
            </a:r>
            <a:r>
              <a:rPr lang="fa-IR" sz="2400" b="1" dirty="0">
                <a:latin typeface="IRNazanin" panose="02000506000000020002" pitchFamily="2" charset="-78"/>
                <a:cs typeface="IRNazanin" panose="02000506000000020002" pitchFamily="2" charset="-78"/>
              </a:rPr>
              <a:t>عدم قطعیت را به تصمیم‌گیری </a:t>
            </a:r>
            <a:r>
              <a:rPr lang="fa-IR" sz="2400" dirty="0">
                <a:latin typeface="IRNazanin" panose="02000506000000020002" pitchFamily="2" charset="-78"/>
                <a:cs typeface="IRNazanin" panose="02000506000000020002" pitchFamily="2" charset="-78"/>
              </a:rPr>
              <a:t>در رشته‌های مختلف اضافه می‌کند، بنابراین نیاز به روش‌های تخمین/جایگزینی وجود دارد که بتوانند اثرات از دست دادن اطلاعات و تحلیل مغرضانه را کاهش دهند.</a:t>
            </a:r>
            <a:br>
              <a:rPr lang="fa-IR" sz="2400" dirty="0">
                <a:latin typeface="IRNazanin" panose="02000506000000020002" pitchFamily="2" charset="-78"/>
                <a:cs typeface="IRNazanin" panose="02000506000000020002" pitchFamily="2" charset="-78"/>
              </a:rPr>
            </a:br>
            <a:r>
              <a:rPr lang="fa-IR" sz="2400" dirty="0">
                <a:latin typeface="IRNazanin" panose="02000506000000020002" pitchFamily="2" charset="-78"/>
                <a:cs typeface="IRNazanin" panose="02000506000000020002" pitchFamily="2" charset="-78"/>
              </a:rPr>
              <a:t>رایج‌ترین روشی که در عمل استفاده می‌شود و در </a:t>
            </a:r>
            <a:r>
              <a:rPr lang="fa-IR" sz="2400" b="1" dirty="0">
                <a:latin typeface="IRNazanin" panose="02000506000000020002" pitchFamily="2" charset="-78"/>
                <a:cs typeface="IRNazanin" panose="02000506000000020002" pitchFamily="2" charset="-78"/>
              </a:rPr>
              <a:t>کتابخانه‌های نرم‌افزار داده‌کاوی </a:t>
            </a:r>
            <a:r>
              <a:rPr lang="fa-IR" sz="2400" dirty="0">
                <a:latin typeface="IRNazanin" panose="02000506000000020002" pitchFamily="2" charset="-78"/>
                <a:cs typeface="IRNazanin" panose="02000506000000020002" pitchFamily="2" charset="-78"/>
              </a:rPr>
              <a:t>پیاده‌سازی شده است</a:t>
            </a:r>
            <a:r>
              <a:rPr lang="fa-IR" sz="2400" u="sng" dirty="0">
                <a:latin typeface="IRNazanin" panose="02000506000000020002" pitchFamily="2" charset="-78"/>
                <a:cs typeface="IRNazanin" panose="02000506000000020002" pitchFamily="2" charset="-78"/>
              </a:rPr>
              <a:t>، کنار گذاشتن مشاهدات با مقادیر گمشده </a:t>
            </a:r>
            <a:r>
              <a:rPr lang="fa-IR" sz="2400" dirty="0">
                <a:latin typeface="IRNazanin" panose="02000506000000020002" pitchFamily="2" charset="-78"/>
                <a:cs typeface="IRNazanin" panose="02000506000000020002" pitchFamily="2" charset="-78"/>
              </a:rPr>
              <a:t>است که اغلب نامطلوب است زیرا این امر می‌تواند باعث کاهش شدید داده‌ها شود و ویژگی‌های آماری مهم را می‌توان تغییر داد</a:t>
            </a:r>
            <a:r>
              <a:rPr lang="fa-IR" sz="2400" dirty="0" smtClean="0">
                <a:latin typeface="IRNazanin" panose="02000506000000020002" pitchFamily="2" charset="-78"/>
                <a:cs typeface="IRNazanin" panose="02000506000000020002" pitchFamily="2" charset="-78"/>
              </a:rPr>
              <a:t>.</a:t>
            </a:r>
          </a:p>
          <a:p>
            <a:pPr algn="r" rtl="1"/>
            <a:endParaRPr lang="en-US" sz="2400" dirty="0">
              <a:latin typeface="IRNazanin" panose="02000506000000020002" pitchFamily="2" charset="-78"/>
              <a:cs typeface="IRNazanin" panose="02000506000000020002" pitchFamily="2" charset="-78"/>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wipe(down)">
                                      <p:cBhvr>
                                        <p:cTn id="7" dur="500"/>
                                        <p:tgtEl>
                                          <p:spTgt spid="4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p:cTn id="17" dur="1000" fill="hold"/>
                                        <p:tgtEl>
                                          <p:spTgt spid="11"/>
                                        </p:tgtEl>
                                        <p:attrNameLst>
                                          <p:attrName>ppt_w</p:attrName>
                                        </p:attrNameLst>
                                      </p:cBhvr>
                                      <p:tavLst>
                                        <p:tav tm="0">
                                          <p:val>
                                            <p:fltVal val="0"/>
                                          </p:val>
                                        </p:tav>
                                        <p:tav tm="100000">
                                          <p:val>
                                            <p:strVal val="#ppt_w"/>
                                          </p:val>
                                        </p:tav>
                                      </p:tavLst>
                                    </p:anim>
                                    <p:anim calcmode="lin" valueType="num">
                                      <p:cBhvr>
                                        <p:cTn id="18" dur="1000" fill="hold"/>
                                        <p:tgtEl>
                                          <p:spTgt spid="11"/>
                                        </p:tgtEl>
                                        <p:attrNameLst>
                                          <p:attrName>ppt_h</p:attrName>
                                        </p:attrNameLst>
                                      </p:cBhvr>
                                      <p:tavLst>
                                        <p:tav tm="0">
                                          <p:val>
                                            <p:fltVal val="0"/>
                                          </p:val>
                                        </p:tav>
                                        <p:tav tm="100000">
                                          <p:val>
                                            <p:strVal val="#ppt_h"/>
                                          </p:val>
                                        </p:tav>
                                      </p:tavLst>
                                    </p:anim>
                                    <p:anim calcmode="lin" valueType="num">
                                      <p:cBhvr>
                                        <p:cTn id="19" dur="1000" fill="hold"/>
                                        <p:tgtEl>
                                          <p:spTgt spid="11"/>
                                        </p:tgtEl>
                                        <p:attrNameLst>
                                          <p:attrName>style.rotation</p:attrName>
                                        </p:attrNameLst>
                                      </p:cBhvr>
                                      <p:tavLst>
                                        <p:tav tm="0">
                                          <p:val>
                                            <p:fltVal val="90"/>
                                          </p:val>
                                        </p:tav>
                                        <p:tav tm="100000">
                                          <p:val>
                                            <p:fltVal val="0"/>
                                          </p:val>
                                        </p:tav>
                                      </p:tavLst>
                                    </p:anim>
                                    <p:animEffect transition="in" filter="fade">
                                      <p:cBhvr>
                                        <p:cTn id="20" dur="1000"/>
                                        <p:tgtEl>
                                          <p:spTgt spid="11"/>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3"/>
                                        </p:tgtEl>
                                        <p:attrNameLst>
                                          <p:attrName>style.visibility</p:attrName>
                                        </p:attrNameLst>
                                      </p:cBhvr>
                                      <p:to>
                                        <p:strVal val="visible"/>
                                      </p:to>
                                    </p:set>
                                    <p:animEffect transition="in" filter="fade">
                                      <p:cBhvr>
                                        <p:cTn id="25" dur="500"/>
                                        <p:tgtEl>
                                          <p:spTgt spid="23"/>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barn(inVertical)">
                                      <p:cBhvr>
                                        <p:cTn id="30" dur="500"/>
                                        <p:tgtEl>
                                          <p:spTgt spid="12"/>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5"/>
                                        </p:tgtEl>
                                        <p:attrNameLst>
                                          <p:attrName>style.visibility</p:attrName>
                                        </p:attrNameLst>
                                      </p:cBhvr>
                                      <p:to>
                                        <p:strVal val="visible"/>
                                      </p:to>
                                    </p:set>
                                    <p:anim calcmode="lin" valueType="num">
                                      <p:cBhvr additive="base">
                                        <p:cTn id="35" dur="500" fill="hold"/>
                                        <p:tgtEl>
                                          <p:spTgt spid="25"/>
                                        </p:tgtEl>
                                        <p:attrNameLst>
                                          <p:attrName>ppt_x</p:attrName>
                                        </p:attrNameLst>
                                      </p:cBhvr>
                                      <p:tavLst>
                                        <p:tav tm="0">
                                          <p:val>
                                            <p:strVal val="#ppt_x"/>
                                          </p:val>
                                        </p:tav>
                                        <p:tav tm="100000">
                                          <p:val>
                                            <p:strVal val="#ppt_x"/>
                                          </p:val>
                                        </p:tav>
                                      </p:tavLst>
                                    </p:anim>
                                    <p:anim calcmode="lin" valueType="num">
                                      <p:cBhvr additive="base">
                                        <p:cTn id="36"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4"/>
                                        </p:tgtEl>
                                        <p:attrNameLst>
                                          <p:attrName>style.visibility</p:attrName>
                                        </p:attrNameLst>
                                      </p:cBhvr>
                                      <p:to>
                                        <p:strVal val="visible"/>
                                      </p:to>
                                    </p:set>
                                    <p:animEffect transition="in" filter="wipe(down)">
                                      <p:cBhvr>
                                        <p:cTn id="4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22" grpId="0"/>
      <p:bldP spid="23" grpId="0" animBg="1"/>
      <p:bldP spid="25" grpId="0" animBg="1"/>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029742" y="546100"/>
            <a:ext cx="9086013" cy="5632311"/>
          </a:xfrm>
          <a:prstGeom prst="rect">
            <a:avLst/>
          </a:prstGeom>
          <a:noFill/>
        </p:spPr>
        <p:txBody>
          <a:bodyPr wrap="square" rtlCol="0">
            <a:spAutoFit/>
          </a:bodyPr>
          <a:lstStyle/>
          <a:p>
            <a:pPr algn="r" rtl="1"/>
            <a:r>
              <a:rPr lang="fa-IR" sz="2400" dirty="0">
                <a:latin typeface="IRNazanin" panose="02000506000000020002" pitchFamily="2" charset="-78"/>
                <a:cs typeface="IRNazanin" panose="02000506000000020002" pitchFamily="2" charset="-78"/>
              </a:rPr>
              <a:t>بیشتر فعالیت های انجام شده در بحث داده های گم شده، برای </a:t>
            </a:r>
            <a:r>
              <a:rPr lang="fa-IR" sz="2400" b="1" dirty="0" smtClean="0">
                <a:latin typeface="IRNazanin" panose="02000506000000020002" pitchFamily="2" charset="-78"/>
                <a:cs typeface="IRNazanin" panose="02000506000000020002" pitchFamily="2" charset="-78"/>
              </a:rPr>
              <a:t>داده‌های </a:t>
            </a:r>
            <a:r>
              <a:rPr lang="fa-IR" sz="2400" b="1" dirty="0">
                <a:latin typeface="IRNazanin" panose="02000506000000020002" pitchFamily="2" charset="-78"/>
                <a:cs typeface="IRNazanin" panose="02000506000000020002" pitchFamily="2" charset="-78"/>
              </a:rPr>
              <a:t>پیوسته تک </a:t>
            </a:r>
            <a:r>
              <a:rPr lang="fa-IR" sz="2400" b="1" dirty="0" smtClean="0">
                <a:latin typeface="IRNazanin" panose="02000506000000020002" pitchFamily="2" charset="-78"/>
                <a:cs typeface="IRNazanin" panose="02000506000000020002" pitchFamily="2" charset="-78"/>
              </a:rPr>
              <a:t>ویژگی </a:t>
            </a:r>
            <a:r>
              <a:rPr lang="fa-IR" sz="2400" dirty="0" smtClean="0">
                <a:latin typeface="IRNazanin" panose="02000506000000020002" pitchFamily="2" charset="-78"/>
                <a:cs typeface="IRNazanin" panose="02000506000000020002" pitchFamily="2" charset="-78"/>
              </a:rPr>
              <a:t>انجام شده. و برخی از </a:t>
            </a:r>
            <a:r>
              <a:rPr lang="fa-IR" sz="2400" b="1" dirty="0" smtClean="0">
                <a:latin typeface="IRNazanin" panose="02000506000000020002" pitchFamily="2" charset="-78"/>
                <a:cs typeface="IRNazanin" panose="02000506000000020002" pitchFamily="2" charset="-78"/>
              </a:rPr>
              <a:t>فرضیات</a:t>
            </a:r>
            <a:r>
              <a:rPr lang="fa-IR" sz="2400" dirty="0" smtClean="0">
                <a:latin typeface="IRNazanin" panose="02000506000000020002" pitchFamily="2" charset="-78"/>
                <a:cs typeface="IRNazanin" panose="02000506000000020002" pitchFamily="2" charset="-78"/>
              </a:rPr>
              <a:t> به شرح زیر هستند</a:t>
            </a:r>
            <a:endParaRPr lang="en-US" sz="2400" dirty="0" smtClean="0">
              <a:latin typeface="IRNazanin" panose="02000506000000020002" pitchFamily="2" charset="-78"/>
              <a:cs typeface="IRNazanin" panose="02000506000000020002" pitchFamily="2" charset="-78"/>
            </a:endParaRPr>
          </a:p>
          <a:p>
            <a:pPr algn="r" rtl="1"/>
            <a:endParaRPr lang="fa-IR" sz="2400" dirty="0" smtClean="0">
              <a:latin typeface="IRNazanin" panose="02000506000000020002" pitchFamily="2" charset="-78"/>
              <a:cs typeface="IRNazanin" panose="02000506000000020002" pitchFamily="2" charset="-78"/>
            </a:endParaRPr>
          </a:p>
          <a:p>
            <a:pPr marL="800100" lvl="1" indent="-342900" algn="r" rtl="1">
              <a:buFont typeface="Arial" panose="020B0604020202020204" pitchFamily="34" charset="0"/>
              <a:buChar char="•"/>
            </a:pPr>
            <a:r>
              <a:rPr lang="fa-IR" sz="2400" b="1" dirty="0" smtClean="0">
                <a:latin typeface="IRNazanin" panose="02000506000000020002" pitchFamily="2" charset="-78"/>
                <a:cs typeface="IRNazanin" panose="02000506000000020002" pitchFamily="2" charset="-78"/>
              </a:rPr>
              <a:t>جمعیت های شناخته شده</a:t>
            </a:r>
          </a:p>
          <a:p>
            <a:pPr marL="800100" lvl="1" indent="-342900" algn="r" rtl="1">
              <a:buFont typeface="Arial" panose="020B0604020202020204" pitchFamily="34" charset="0"/>
              <a:buChar char="•"/>
            </a:pPr>
            <a:r>
              <a:rPr lang="fa-IR" sz="2400" b="1" dirty="0" smtClean="0">
                <a:latin typeface="IRNazanin" panose="02000506000000020002" pitchFamily="2" charset="-78"/>
                <a:cs typeface="IRNazanin" panose="02000506000000020002" pitchFamily="2" charset="-78"/>
              </a:rPr>
              <a:t>نرمال بودن</a:t>
            </a:r>
          </a:p>
          <a:p>
            <a:pPr marL="800100" lvl="1" indent="-342900" algn="r" rtl="1">
              <a:buFont typeface="Arial" panose="020B0604020202020204" pitchFamily="34" charset="0"/>
              <a:buChar char="•"/>
            </a:pPr>
            <a:r>
              <a:rPr lang="fa-IR" sz="2400" b="1" dirty="0" smtClean="0">
                <a:latin typeface="IRNazanin" panose="02000506000000020002" pitchFamily="2" charset="-78"/>
                <a:cs typeface="IRNazanin" panose="02000506000000020002" pitchFamily="2" charset="-78"/>
              </a:rPr>
              <a:t>تخمین پذیری</a:t>
            </a:r>
          </a:p>
          <a:p>
            <a:pPr marL="342900" indent="-342900" algn="r" rtl="1">
              <a:buFont typeface="Arial" panose="020B0604020202020204" pitchFamily="34" charset="0"/>
              <a:buChar char="•"/>
            </a:pPr>
            <a:endParaRPr lang="fa-IR" sz="2400" dirty="0">
              <a:latin typeface="IRNazanin" panose="02000506000000020002" pitchFamily="2" charset="-78"/>
              <a:cs typeface="IRNazanin" panose="02000506000000020002" pitchFamily="2" charset="-78"/>
            </a:endParaRPr>
          </a:p>
          <a:p>
            <a:pPr algn="r" rtl="1"/>
            <a:r>
              <a:rPr lang="fa-IR" sz="2400" dirty="0" smtClean="0">
                <a:latin typeface="IRNazanin" panose="02000506000000020002" pitchFamily="2" charset="-78"/>
                <a:cs typeface="IRNazanin" panose="02000506000000020002" pitchFamily="2" charset="-78"/>
              </a:rPr>
              <a:t>برخی از تکنیک ها برای مسائل تک متغییره مانند سری های زمانی، رگرسیون، طبقه بندی، تشخیص الگو و ... :</a:t>
            </a:r>
          </a:p>
          <a:p>
            <a:pPr algn="r" rtl="1"/>
            <a:endParaRPr lang="fa-IR" sz="2400" dirty="0" smtClean="0">
              <a:latin typeface="IRNazanin" panose="02000506000000020002" pitchFamily="2" charset="-78"/>
              <a:cs typeface="IRNazanin" panose="02000506000000020002" pitchFamily="2" charset="-78"/>
            </a:endParaRPr>
          </a:p>
          <a:p>
            <a:pPr marL="800100" lvl="1" indent="-342900" algn="r" rtl="1">
              <a:buFont typeface="Arial" panose="020B0604020202020204" pitchFamily="34" charset="0"/>
              <a:buChar char="•"/>
            </a:pPr>
            <a:r>
              <a:rPr lang="fa-IR" sz="2400" b="1" dirty="0" smtClean="0">
                <a:latin typeface="IRNazanin" panose="02000506000000020002" pitchFamily="2" charset="-78"/>
                <a:cs typeface="IRNazanin" panose="02000506000000020002" pitchFamily="2" charset="-78"/>
              </a:rPr>
              <a:t>شبکه های عصبی</a:t>
            </a:r>
          </a:p>
          <a:p>
            <a:pPr marL="800100" lvl="1" indent="-342900" algn="r" rtl="1">
              <a:buFont typeface="Arial" panose="020B0604020202020204" pitchFamily="34" charset="0"/>
              <a:buChar char="•"/>
            </a:pPr>
            <a:r>
              <a:rPr lang="fa-IR" sz="2400" b="1" dirty="0" smtClean="0">
                <a:latin typeface="IRNazanin" panose="02000506000000020002" pitchFamily="2" charset="-78"/>
                <a:cs typeface="IRNazanin" panose="02000506000000020002" pitchFamily="2" charset="-78"/>
              </a:rPr>
              <a:t>سیستم های فازی</a:t>
            </a:r>
          </a:p>
          <a:p>
            <a:pPr marL="800100" lvl="1" indent="-342900" algn="r" rtl="1">
              <a:buFont typeface="Arial" panose="020B0604020202020204" pitchFamily="34" charset="0"/>
              <a:buChar char="•"/>
            </a:pPr>
            <a:r>
              <a:rPr lang="en-US" sz="2400" b="1" dirty="0" smtClean="0">
                <a:latin typeface="IRNazanin" panose="02000506000000020002" pitchFamily="2" charset="-78"/>
                <a:cs typeface="IRNazanin" panose="02000506000000020002" pitchFamily="2" charset="-78"/>
              </a:rPr>
              <a:t>KNN</a:t>
            </a:r>
          </a:p>
          <a:p>
            <a:pPr marL="800100" lvl="1" indent="-342900" algn="r" rtl="1">
              <a:buFont typeface="Arial" panose="020B0604020202020204" pitchFamily="34" charset="0"/>
              <a:buChar char="•"/>
            </a:pPr>
            <a:r>
              <a:rPr lang="fa-IR" sz="2400" b="1" dirty="0" smtClean="0">
                <a:latin typeface="IRNazanin" panose="02000506000000020002" pitchFamily="2" charset="-78"/>
                <a:cs typeface="IRNazanin" panose="02000506000000020002" pitchFamily="2" charset="-78"/>
              </a:rPr>
              <a:t>الگوریتم ژنتیک</a:t>
            </a:r>
            <a:endParaRPr lang="fa-IR" sz="2400" b="1" dirty="0">
              <a:latin typeface="IRNazanin" panose="02000506000000020002" pitchFamily="2" charset="-78"/>
              <a:cs typeface="IRNazanin" panose="02000506000000020002" pitchFamily="2" charset="-78"/>
            </a:endParaRPr>
          </a:p>
          <a:p>
            <a:pPr algn="r" rtl="1"/>
            <a:endParaRPr lang="fa-IR" sz="2400" dirty="0" smtClean="0">
              <a:latin typeface="IRNazanin" panose="02000506000000020002" pitchFamily="2" charset="-78"/>
              <a:cs typeface="IRNazanin" panose="02000506000000020002" pitchFamily="2" charset="-78"/>
            </a:endParaRPr>
          </a:p>
        </p:txBody>
      </p:sp>
      <p:sp>
        <p:nvSpPr>
          <p:cNvPr id="3" name="TextBox 2"/>
          <p:cNvSpPr txBox="1"/>
          <p:nvPr/>
        </p:nvSpPr>
        <p:spPr>
          <a:xfrm>
            <a:off x="9029743" y="6203771"/>
            <a:ext cx="9086013" cy="1200329"/>
          </a:xfrm>
          <a:prstGeom prst="rect">
            <a:avLst/>
          </a:prstGeom>
          <a:noFill/>
        </p:spPr>
        <p:txBody>
          <a:bodyPr wrap="square" rtlCol="0">
            <a:spAutoFit/>
          </a:bodyPr>
          <a:lstStyle/>
          <a:p>
            <a:pPr algn="r" rtl="1"/>
            <a:r>
              <a:rPr lang="fa-IR" sz="2400" dirty="0">
                <a:latin typeface="IRNazanin" panose="02000506000000020002" pitchFamily="2" charset="-78"/>
                <a:cs typeface="IRNazanin" panose="02000506000000020002" pitchFamily="2" charset="-78"/>
              </a:rPr>
              <a:t>داده‌های گمشده در مجموعه داده‌های چند </a:t>
            </a:r>
            <a:r>
              <a:rPr lang="fa-IR" sz="2400" dirty="0" smtClean="0">
                <a:latin typeface="IRNazanin" panose="02000506000000020002" pitchFamily="2" charset="-78"/>
                <a:cs typeface="IRNazanin" panose="02000506000000020002" pitchFamily="2" charset="-78"/>
              </a:rPr>
              <a:t>متغیره به </a:t>
            </a:r>
            <a:r>
              <a:rPr lang="fa-IR" sz="2400" dirty="0">
                <a:latin typeface="IRNazanin" panose="02000506000000020002" pitchFamily="2" charset="-78"/>
                <a:cs typeface="IRNazanin" panose="02000506000000020002" pitchFamily="2" charset="-78"/>
              </a:rPr>
              <a:t>دلیل ویژگی‌های اساسی آن مانند ساختارهای کوواریانس/همبستگی، متغیرهای غیر </a:t>
            </a:r>
            <a:r>
              <a:rPr lang="fa-IR" sz="2400" dirty="0" smtClean="0">
                <a:latin typeface="IRNazanin" panose="02000506000000020002" pitchFamily="2" charset="-78"/>
                <a:cs typeface="IRNazanin" panose="02000506000000020002" pitchFamily="2" charset="-78"/>
              </a:rPr>
              <a:t>گاوسی/باینری/گسسته </a:t>
            </a:r>
            <a:r>
              <a:rPr lang="fa-IR" sz="2400" dirty="0">
                <a:latin typeface="IRNazanin" panose="02000506000000020002" pitchFamily="2" charset="-78"/>
                <a:cs typeface="IRNazanin" panose="02000506000000020002" pitchFamily="2" charset="-78"/>
              </a:rPr>
              <a:t>یک مسئله پیچیده‌تر است</a:t>
            </a:r>
            <a:r>
              <a:rPr lang="fa-IR" sz="2400" dirty="0" smtClean="0">
                <a:latin typeface="IRNazanin" panose="02000506000000020002" pitchFamily="2" charset="-78"/>
                <a:cs typeface="IRNazanin" panose="02000506000000020002" pitchFamily="2" charset="-78"/>
              </a:rPr>
              <a:t>.</a:t>
            </a:r>
            <a:endParaRPr lang="fa-IR" sz="2400" dirty="0">
              <a:latin typeface="IRNazanin" panose="02000506000000020002" pitchFamily="2" charset="-78"/>
              <a:cs typeface="IRNazanin" panose="02000506000000020002" pitchFamily="2" charset="-78"/>
            </a:endParaRPr>
          </a:p>
        </p:txBody>
      </p:sp>
      <p:pic>
        <p:nvPicPr>
          <p:cNvPr id="4" name="Picture 3"/>
          <p:cNvPicPr>
            <a:picLocks noChangeAspect="1"/>
          </p:cNvPicPr>
          <p:nvPr/>
        </p:nvPicPr>
        <p:blipFill>
          <a:blip r:embed="rId2"/>
          <a:stretch>
            <a:fillRect/>
          </a:stretch>
        </p:blipFill>
        <p:spPr>
          <a:xfrm>
            <a:off x="10114756" y="7504604"/>
            <a:ext cx="7254341" cy="1499696"/>
          </a:xfrm>
          <a:prstGeom prst="rect">
            <a:avLst/>
          </a:prstGeom>
        </p:spPr>
      </p:pic>
      <p:pic>
        <p:nvPicPr>
          <p:cNvPr id="5" name="Picture 4"/>
          <p:cNvPicPr>
            <a:picLocks noChangeAspect="1"/>
          </p:cNvPicPr>
          <p:nvPr/>
        </p:nvPicPr>
        <p:blipFill>
          <a:blip r:embed="rId3"/>
          <a:stretch>
            <a:fillRect/>
          </a:stretch>
        </p:blipFill>
        <p:spPr>
          <a:xfrm>
            <a:off x="9733756" y="1287474"/>
            <a:ext cx="1606260" cy="1622163"/>
          </a:xfrm>
          <a:prstGeom prst="rect">
            <a:avLst/>
          </a:prstGeom>
        </p:spPr>
      </p:pic>
      <p:sp>
        <p:nvSpPr>
          <p:cNvPr id="6" name="TextBox 5"/>
          <p:cNvSpPr txBox="1"/>
          <p:nvPr/>
        </p:nvSpPr>
        <p:spPr>
          <a:xfrm>
            <a:off x="9029742" y="9240103"/>
            <a:ext cx="9086013" cy="830997"/>
          </a:xfrm>
          <a:prstGeom prst="rect">
            <a:avLst/>
          </a:prstGeom>
          <a:noFill/>
        </p:spPr>
        <p:txBody>
          <a:bodyPr wrap="square" rtlCol="0">
            <a:spAutoFit/>
          </a:bodyPr>
          <a:lstStyle/>
          <a:p>
            <a:pPr algn="r" rtl="1"/>
            <a:r>
              <a:rPr lang="fa-IR" sz="2400" dirty="0" smtClean="0">
                <a:latin typeface="IRNazanin" panose="02000506000000020002" pitchFamily="2" charset="-78"/>
                <a:cs typeface="IRNazanin" panose="02000506000000020002" pitchFamily="2" charset="-78"/>
              </a:rPr>
              <a:t>در داده های چند متغیره، ویژگی ها به هم وابسته اند مثلاً قد و وزن با هم وابستگی دارند و به همین دلیل باید در زمان محاسبه داده های گم شده، وابستگی و سایر ویژگی های داده ها حفظ شود.</a:t>
            </a:r>
            <a:endParaRPr lang="en-US" sz="2400" dirty="0">
              <a:latin typeface="IRNazanin" panose="02000506000000020002" pitchFamily="2" charset="-78"/>
              <a:cs typeface="IRNazanin" panose="02000506000000020002" pitchFamily="2" charset="-78"/>
            </a:endParaRPr>
          </a:p>
        </p:txBody>
      </p:sp>
      <p:sp>
        <p:nvSpPr>
          <p:cNvPr id="7" name="TextBox 6"/>
          <p:cNvSpPr txBox="1"/>
          <p:nvPr/>
        </p:nvSpPr>
        <p:spPr>
          <a:xfrm>
            <a:off x="956521" y="5727700"/>
            <a:ext cx="7391400" cy="4524315"/>
          </a:xfrm>
          <a:prstGeom prst="rect">
            <a:avLst/>
          </a:prstGeom>
          <a:noFill/>
        </p:spPr>
        <p:txBody>
          <a:bodyPr wrap="square" rtlCol="0">
            <a:spAutoFit/>
          </a:bodyPr>
          <a:lstStyle/>
          <a:p>
            <a:pPr algn="r" rtl="1"/>
            <a:r>
              <a:rPr lang="fa-IR" sz="2400" dirty="0" smtClean="0">
                <a:latin typeface="IRNazanin" panose="02000506000000020002" pitchFamily="2" charset="-78"/>
                <a:cs typeface="IRNazanin" panose="02000506000000020002" pitchFamily="2" charset="-78"/>
              </a:rPr>
              <a:t>از این الگوریتم برای پیدا کردن داده های ناقص استفاده می شود دارای دو مرحله ایی </a:t>
            </a:r>
            <a:r>
              <a:rPr lang="fa-IR" sz="2400" b="1" dirty="0" smtClean="0">
                <a:latin typeface="IRNazanin" panose="02000506000000020002" pitchFamily="2" charset="-78"/>
                <a:cs typeface="IRNazanin" panose="02000506000000020002" pitchFamily="2" charset="-78"/>
              </a:rPr>
              <a:t>تکراری</a:t>
            </a:r>
            <a:r>
              <a:rPr lang="fa-IR" sz="2400" dirty="0" smtClean="0">
                <a:latin typeface="IRNazanin" panose="02000506000000020002" pitchFamily="2" charset="-78"/>
                <a:cs typeface="IRNazanin" panose="02000506000000020002" pitchFamily="2" charset="-78"/>
              </a:rPr>
              <a:t> می باشد. </a:t>
            </a:r>
          </a:p>
          <a:p>
            <a:pPr algn="r" rtl="1"/>
            <a:endParaRPr lang="fa-IR" sz="2400" dirty="0">
              <a:latin typeface="IRNazanin" panose="02000506000000020002" pitchFamily="2" charset="-78"/>
              <a:cs typeface="IRNazanin" panose="02000506000000020002" pitchFamily="2" charset="-78"/>
            </a:endParaRPr>
          </a:p>
          <a:p>
            <a:pPr algn="r" rtl="1"/>
            <a:r>
              <a:rPr lang="fa-IR" sz="2400" b="1" dirty="0" smtClean="0">
                <a:latin typeface="IRNazanin" panose="02000506000000020002" pitchFamily="2" charset="-78"/>
                <a:cs typeface="IRNazanin" panose="02000506000000020002" pitchFamily="2" charset="-78"/>
              </a:rPr>
              <a:t>در</a:t>
            </a:r>
            <a:r>
              <a:rPr lang="fa-IR" sz="2400" b="1" dirty="0">
                <a:latin typeface="IRNazanin" panose="02000506000000020002" pitchFamily="2" charset="-78"/>
                <a:cs typeface="IRNazanin" panose="02000506000000020002" pitchFamily="2" charset="-78"/>
              </a:rPr>
              <a:t>مرحله اول </a:t>
            </a:r>
            <a:r>
              <a:rPr lang="fa-IR" sz="2400" b="1" dirty="0" smtClean="0">
                <a:latin typeface="IRNazanin" panose="02000506000000020002" pitchFamily="2" charset="-78"/>
                <a:cs typeface="IRNazanin" panose="02000506000000020002" pitchFamily="2" charset="-78"/>
              </a:rPr>
              <a:t> </a:t>
            </a:r>
            <a:r>
              <a:rPr lang="fa-IR" sz="2400" dirty="0" smtClean="0">
                <a:latin typeface="IRNazanin" panose="02000506000000020002" pitchFamily="2" charset="-78"/>
                <a:cs typeface="IRNazanin" panose="02000506000000020002" pitchFamily="2" charset="-78"/>
              </a:rPr>
              <a:t>با فرض دانستن پارامترهای فعلی، با محاسبه امید ریاضی به طو</a:t>
            </a:r>
            <a:r>
              <a:rPr lang="fa-IR" sz="2400" dirty="0">
                <a:latin typeface="IRNazanin" panose="02000506000000020002" pitchFamily="2" charset="-78"/>
                <a:cs typeface="IRNazanin" panose="02000506000000020002" pitchFamily="2" charset="-78"/>
              </a:rPr>
              <a:t>ر</a:t>
            </a:r>
            <a:r>
              <a:rPr lang="fa-IR" sz="2400" dirty="0" smtClean="0">
                <a:latin typeface="IRNazanin" panose="02000506000000020002" pitchFamily="2" charset="-78"/>
                <a:cs typeface="IRNazanin" panose="02000506000000020002" pitchFamily="2" charset="-78"/>
              </a:rPr>
              <a:t> متوسط حدس می زند که داده های گم شده چه می توانند باشند.</a:t>
            </a:r>
          </a:p>
          <a:p>
            <a:pPr algn="r" rtl="1"/>
            <a:endParaRPr lang="fa-IR" sz="2400" dirty="0" smtClean="0">
              <a:latin typeface="IRNazanin" panose="02000506000000020002" pitchFamily="2" charset="-78"/>
              <a:cs typeface="IRNazanin" panose="02000506000000020002" pitchFamily="2" charset="-78"/>
            </a:endParaRPr>
          </a:p>
          <a:p>
            <a:pPr algn="r" rtl="1"/>
            <a:r>
              <a:rPr lang="fa-IR" sz="2400" b="1" dirty="0" smtClean="0">
                <a:latin typeface="IRNazanin" panose="02000506000000020002" pitchFamily="2" charset="-78"/>
                <a:cs typeface="IRNazanin" panose="02000506000000020002" pitchFamily="2" charset="-78"/>
              </a:rPr>
              <a:t>مرحله دوم: </a:t>
            </a:r>
            <a:r>
              <a:rPr lang="fa-IR" sz="2400" dirty="0" smtClean="0">
                <a:latin typeface="IRNazanin" panose="02000506000000020002" pitchFamily="2" charset="-78"/>
                <a:cs typeface="IRNazanin" panose="02000506000000020002" pitchFamily="2" charset="-78"/>
              </a:rPr>
              <a:t>با استفاده از داده های واقعی و تخمینی، پارامترهای مدل را طوری بروز می کند که </a:t>
            </a:r>
            <a:r>
              <a:rPr lang="fa-IR" sz="2400" b="1" dirty="0" smtClean="0">
                <a:latin typeface="IRNazanin" panose="02000506000000020002" pitchFamily="2" charset="-78"/>
                <a:cs typeface="IRNazanin" panose="02000506000000020002" pitchFamily="2" charset="-78"/>
              </a:rPr>
              <a:t>تابع درست نمایی بیشینه </a:t>
            </a:r>
            <a:r>
              <a:rPr lang="fa-IR" sz="2400" dirty="0" smtClean="0">
                <a:latin typeface="IRNazanin" panose="02000506000000020002" pitchFamily="2" charset="-78"/>
                <a:cs typeface="IRNazanin" panose="02000506000000020002" pitchFamily="2" charset="-78"/>
              </a:rPr>
              <a:t>شود.</a:t>
            </a:r>
          </a:p>
          <a:p>
            <a:pPr algn="r" rtl="1"/>
            <a:endParaRPr lang="fa-IR" sz="2400" dirty="0" smtClean="0">
              <a:latin typeface="IRNazanin" panose="02000506000000020002" pitchFamily="2" charset="-78"/>
              <a:cs typeface="IRNazanin" panose="02000506000000020002" pitchFamily="2" charset="-78"/>
            </a:endParaRPr>
          </a:p>
          <a:p>
            <a:pPr algn="r" rtl="1"/>
            <a:r>
              <a:rPr lang="fa-IR" sz="2400" b="1" dirty="0" smtClean="0">
                <a:solidFill>
                  <a:srgbClr val="FF0000"/>
                </a:solidFill>
                <a:latin typeface="IRNazanin" panose="02000506000000020002" pitchFamily="2" charset="-78"/>
                <a:cs typeface="IRNazanin" panose="02000506000000020002" pitchFamily="2" charset="-78"/>
              </a:rPr>
              <a:t>تکرار مراحل</a:t>
            </a:r>
            <a:r>
              <a:rPr lang="fa-IR" sz="2400" dirty="0" smtClean="0">
                <a:solidFill>
                  <a:srgbClr val="FF0000"/>
                </a:solidFill>
                <a:latin typeface="IRNazanin" panose="02000506000000020002" pitchFamily="2" charset="-78"/>
                <a:cs typeface="IRNazanin" panose="02000506000000020002" pitchFamily="2" charset="-78"/>
              </a:rPr>
              <a:t> </a:t>
            </a:r>
            <a:r>
              <a:rPr lang="fa-IR" sz="2400" dirty="0" smtClean="0">
                <a:latin typeface="IRNazanin" panose="02000506000000020002" pitchFamily="2" charset="-78"/>
                <a:cs typeface="IRNazanin" panose="02000506000000020002" pitchFamily="2" charset="-78"/>
              </a:rPr>
              <a:t>تا جایی که پارامترها همگرا شوند و یا تغییرات خیلی کوچک شوند.</a:t>
            </a:r>
          </a:p>
          <a:p>
            <a:pPr algn="r" rtl="1"/>
            <a:endParaRPr lang="en-US" sz="2400" dirty="0">
              <a:latin typeface="IRNazanin" panose="02000506000000020002" pitchFamily="2" charset="-78"/>
              <a:cs typeface="IRNazanin" panose="02000506000000020002" pitchFamily="2" charset="-78"/>
            </a:endParaRPr>
          </a:p>
        </p:txBody>
      </p:sp>
      <p:sp>
        <p:nvSpPr>
          <p:cNvPr id="8" name="object 23"/>
          <p:cNvSpPr/>
          <p:nvPr/>
        </p:nvSpPr>
        <p:spPr>
          <a:xfrm rot="10800000">
            <a:off x="5091165" y="4213899"/>
            <a:ext cx="3256756" cy="828000"/>
          </a:xfrm>
          <a:custGeom>
            <a:avLst/>
            <a:gdLst/>
            <a:ahLst/>
            <a:cxnLst/>
            <a:rect l="l" t="t" r="r" b="b"/>
            <a:pathLst>
              <a:path w="1909445" h="437514">
                <a:moveTo>
                  <a:pt x="1690241" y="0"/>
                </a:moveTo>
                <a:lnTo>
                  <a:pt x="0" y="0"/>
                </a:lnTo>
                <a:lnTo>
                  <a:pt x="0" y="437154"/>
                </a:lnTo>
                <a:lnTo>
                  <a:pt x="1690241" y="437154"/>
                </a:lnTo>
                <a:lnTo>
                  <a:pt x="1740359" y="431381"/>
                </a:lnTo>
                <a:lnTo>
                  <a:pt x="1786366" y="414937"/>
                </a:lnTo>
                <a:lnTo>
                  <a:pt x="1826950" y="389135"/>
                </a:lnTo>
                <a:lnTo>
                  <a:pt x="1860800" y="355285"/>
                </a:lnTo>
                <a:lnTo>
                  <a:pt x="1886602" y="314701"/>
                </a:lnTo>
                <a:lnTo>
                  <a:pt x="1903046" y="268694"/>
                </a:lnTo>
                <a:lnTo>
                  <a:pt x="1908818" y="218577"/>
                </a:lnTo>
                <a:lnTo>
                  <a:pt x="1903046" y="168459"/>
                </a:lnTo>
                <a:lnTo>
                  <a:pt x="1886602" y="122452"/>
                </a:lnTo>
                <a:lnTo>
                  <a:pt x="1860800" y="81868"/>
                </a:lnTo>
                <a:lnTo>
                  <a:pt x="1826950" y="48018"/>
                </a:lnTo>
                <a:lnTo>
                  <a:pt x="1786366" y="22216"/>
                </a:lnTo>
                <a:lnTo>
                  <a:pt x="1740359" y="5772"/>
                </a:lnTo>
                <a:lnTo>
                  <a:pt x="1690241" y="0"/>
                </a:lnTo>
                <a:close/>
              </a:path>
            </a:pathLst>
          </a:custGeom>
          <a:solidFill>
            <a:srgbClr val="FFA001"/>
          </a:solidFill>
        </p:spPr>
        <p:txBody>
          <a:bodyPr wrap="square" lIns="0" tIns="0" rIns="0" bIns="0" rtlCol="0"/>
          <a:lstStyle/>
          <a:p>
            <a:endParaRPr dirty="0"/>
          </a:p>
        </p:txBody>
      </p:sp>
      <p:sp>
        <p:nvSpPr>
          <p:cNvPr id="9" name="object 24"/>
          <p:cNvSpPr txBox="1"/>
          <p:nvPr/>
        </p:nvSpPr>
        <p:spPr>
          <a:xfrm>
            <a:off x="5695156" y="4369589"/>
            <a:ext cx="2438400" cy="443711"/>
          </a:xfrm>
          <a:prstGeom prst="rect">
            <a:avLst/>
          </a:prstGeom>
        </p:spPr>
        <p:txBody>
          <a:bodyPr vert="horz" wrap="square" lIns="0" tIns="12700" rIns="0" bIns="0" rtlCol="0">
            <a:spAutoFit/>
          </a:bodyPr>
          <a:lstStyle/>
          <a:p>
            <a:pPr marL="12700" algn="r" rtl="1">
              <a:spcBef>
                <a:spcPts val="100"/>
              </a:spcBef>
            </a:pPr>
            <a:r>
              <a:rPr lang="fa-IR" sz="2800" b="1" spc="5" dirty="0" smtClean="0">
                <a:solidFill>
                  <a:srgbClr val="FFFFFF"/>
                </a:solidFill>
                <a:latin typeface="IRZar" panose="02000506000000020002" pitchFamily="2" charset="-78"/>
                <a:cs typeface="IRZar" panose="02000506000000020002" pitchFamily="2" charset="-78"/>
              </a:rPr>
              <a:t>الگوریتم</a:t>
            </a:r>
            <a:r>
              <a:rPr lang="en-US" sz="2800" b="1" spc="5" dirty="0">
                <a:solidFill>
                  <a:srgbClr val="FFFFFF"/>
                </a:solidFill>
                <a:latin typeface="IRZar" panose="02000506000000020002" pitchFamily="2" charset="-78"/>
                <a:cs typeface="IRZar" panose="02000506000000020002" pitchFamily="2" charset="-78"/>
              </a:rPr>
              <a:t>  </a:t>
            </a:r>
            <a:r>
              <a:rPr lang="fa-IR" sz="2800" b="1" spc="5" dirty="0">
                <a:solidFill>
                  <a:srgbClr val="FFFFFF"/>
                </a:solidFill>
                <a:latin typeface="IRZar" panose="02000506000000020002" pitchFamily="2" charset="-78"/>
                <a:cs typeface="IRZar" panose="02000506000000020002" pitchFamily="2" charset="-78"/>
              </a:rPr>
              <a:t> </a:t>
            </a:r>
            <a:r>
              <a:rPr lang="en-US" sz="2800" b="1" spc="5" dirty="0" smtClean="0">
                <a:solidFill>
                  <a:srgbClr val="FFFFFF"/>
                </a:solidFill>
                <a:latin typeface="IRZar" panose="02000506000000020002" pitchFamily="2" charset="-78"/>
                <a:cs typeface="IRZar" panose="02000506000000020002" pitchFamily="2" charset="-78"/>
              </a:rPr>
              <a:t>EM</a:t>
            </a:r>
            <a:r>
              <a:rPr lang="fa-IR" sz="2800" b="1" spc="5" dirty="0" smtClean="0">
                <a:solidFill>
                  <a:srgbClr val="FFFFFF"/>
                </a:solidFill>
                <a:latin typeface="IRZar" panose="02000506000000020002" pitchFamily="2" charset="-78"/>
                <a:cs typeface="IRZar" panose="02000506000000020002" pitchFamily="2" charset="-78"/>
              </a:rPr>
              <a:t> </a:t>
            </a:r>
            <a:endParaRPr sz="2800" b="1" dirty="0">
              <a:latin typeface="IRZar" panose="02000506000000020002" pitchFamily="2" charset="-78"/>
              <a:cs typeface="IRZar" panose="02000506000000020002" pitchFamily="2" charset="-78"/>
            </a:endParaRPr>
          </a:p>
        </p:txBody>
      </p:sp>
      <p:sp>
        <p:nvSpPr>
          <p:cNvPr id="10" name="TextBox 9"/>
          <p:cNvSpPr txBox="1"/>
          <p:nvPr/>
        </p:nvSpPr>
        <p:spPr>
          <a:xfrm>
            <a:off x="513556" y="546100"/>
            <a:ext cx="7834365" cy="3416320"/>
          </a:xfrm>
          <a:prstGeom prst="rect">
            <a:avLst/>
          </a:prstGeom>
          <a:noFill/>
        </p:spPr>
        <p:txBody>
          <a:bodyPr wrap="square" rtlCol="0">
            <a:spAutoFit/>
          </a:bodyPr>
          <a:lstStyle/>
          <a:p>
            <a:pPr algn="r" rtl="1"/>
            <a:r>
              <a:rPr lang="fa-IR" sz="2400" b="1" i="1" dirty="0">
                <a:latin typeface="IRNazanin" panose="02000506000000020002" pitchFamily="2" charset="-78"/>
                <a:cs typeface="IRNazanin" panose="02000506000000020002" pitchFamily="2" charset="-78"/>
              </a:rPr>
              <a:t>روش های کلاسیک عملکرد ضعیفی در داده های گمشده چندمتغیره دارند. این امر ما را بر آن داشت تا الگوریتم‌های ژنتیک را برای مدیریت داده‌های چند ویژگیه در حین برخورد با چندین مشاهده گمشده به طور همزمان بررسی کنیم.</a:t>
            </a:r>
            <a:endParaRPr lang="en-US" sz="2400" b="1" i="1" dirty="0">
              <a:latin typeface="IRNazanin" panose="02000506000000020002" pitchFamily="2" charset="-78"/>
              <a:cs typeface="IRNazanin" panose="02000506000000020002" pitchFamily="2" charset="-78"/>
            </a:endParaRPr>
          </a:p>
          <a:p>
            <a:pPr algn="r" rtl="1"/>
            <a:endParaRPr lang="en-US" sz="2400" b="1" i="1" dirty="0">
              <a:latin typeface="IRNazanin" panose="02000506000000020002" pitchFamily="2" charset="-78"/>
              <a:cs typeface="IRNazanin" panose="02000506000000020002" pitchFamily="2" charset="-78"/>
            </a:endParaRPr>
          </a:p>
          <a:p>
            <a:pPr algn="r" rtl="1"/>
            <a:r>
              <a:rPr lang="fa-IR" sz="2400" dirty="0">
                <a:latin typeface="IRNazanin" panose="02000506000000020002" pitchFamily="2" charset="-78"/>
                <a:cs typeface="IRNazanin" panose="02000506000000020002" pitchFamily="2" charset="-78"/>
              </a:rPr>
              <a:t>یکی از الگوریتم هایی که در این زمینه کار شده الگوریتم </a:t>
            </a:r>
            <a:r>
              <a:rPr lang="en-US" sz="2400" b="1" dirty="0">
                <a:latin typeface="IRNazanin" panose="02000506000000020002" pitchFamily="2" charset="-78"/>
                <a:cs typeface="IRNazanin" panose="02000506000000020002" pitchFamily="2" charset="-78"/>
              </a:rPr>
              <a:t>Expectation–Maximization (EM)</a:t>
            </a:r>
            <a:r>
              <a:rPr lang="fa-IR" sz="2400" b="1" dirty="0">
                <a:latin typeface="IRNazanin" panose="02000506000000020002" pitchFamily="2" charset="-78"/>
                <a:cs typeface="IRNazanin" panose="02000506000000020002" pitchFamily="2" charset="-78"/>
              </a:rPr>
              <a:t> </a:t>
            </a:r>
            <a:r>
              <a:rPr lang="fa-IR" sz="2400" dirty="0">
                <a:latin typeface="IRNazanin" panose="02000506000000020002" pitchFamily="2" charset="-78"/>
                <a:cs typeface="IRNazanin" panose="02000506000000020002" pitchFamily="2" charset="-78"/>
              </a:rPr>
              <a:t>می باشد. که برای تخمین داده های ناقص یا متغیرهای پنهان استفاده می شود.</a:t>
            </a:r>
          </a:p>
          <a:p>
            <a:pPr algn="r" rtl="1"/>
            <a:endParaRPr lang="en-US" sz="2400" dirty="0">
              <a:latin typeface="IRNazanin" panose="02000506000000020002" pitchFamily="2" charset="-78"/>
              <a:cs typeface="IRNazanin" panose="02000506000000020002" pitchFamily="2" charset="-78"/>
            </a:endParaRPr>
          </a:p>
        </p:txBody>
      </p:sp>
    </p:spTree>
    <p:extLst>
      <p:ext uri="{BB962C8B-B14F-4D97-AF65-F5344CB8AC3E}">
        <p14:creationId xmlns:p14="http://schemas.microsoft.com/office/powerpoint/2010/main" val="3758312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 fill="hold"/>
                                        <p:tgtEl>
                                          <p:spTgt spid="4"/>
                                        </p:tgtEl>
                                        <p:attrNameLst>
                                          <p:attrName>ppt_x</p:attrName>
                                        </p:attrNameLst>
                                      </p:cBhvr>
                                      <p:tavLst>
                                        <p:tav tm="0">
                                          <p:val>
                                            <p:strVal val="#ppt_x"/>
                                          </p:val>
                                        </p:tav>
                                        <p:tav tm="100000">
                                          <p:val>
                                            <p:strVal val="#ppt_x"/>
                                          </p:val>
                                        </p:tav>
                                      </p:tavLst>
                                    </p:anim>
                                    <p:anim calcmode="lin" valueType="num">
                                      <p:cBhvr additive="base">
                                        <p:cTn id="15" dur="500" fill="hold"/>
                                        <p:tgtEl>
                                          <p:spTgt spid="4"/>
                                        </p:tgtEl>
                                        <p:attrNameLst>
                                          <p:attrName>ppt_y</p:attrName>
                                        </p:attrNameLst>
                                      </p:cBhvr>
                                      <p:tavLst>
                                        <p:tav tm="0">
                                          <p:val>
                                            <p:strVal val="1+#ppt_h/2"/>
                                          </p:val>
                                        </p:tav>
                                        <p:tav tm="100000">
                                          <p:val>
                                            <p:strVal val="#ppt_y"/>
                                          </p:val>
                                        </p:tav>
                                      </p:tavLst>
                                    </p:anim>
                                  </p:childTnLst>
                                </p:cTn>
                              </p:par>
                              <p:par>
                                <p:cTn id="16" presetID="42" presetClass="entr" presetSubtype="0"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fade">
                                      <p:cBhvr>
                                        <p:cTn id="18" dur="1000"/>
                                        <p:tgtEl>
                                          <p:spTgt spid="6"/>
                                        </p:tgtEl>
                                      </p:cBhvr>
                                    </p:animEffect>
                                    <p:anim calcmode="lin" valueType="num">
                                      <p:cBhvr>
                                        <p:cTn id="19" dur="1000" fill="hold"/>
                                        <p:tgtEl>
                                          <p:spTgt spid="6"/>
                                        </p:tgtEl>
                                        <p:attrNameLst>
                                          <p:attrName>ppt_x</p:attrName>
                                        </p:attrNameLst>
                                      </p:cBhvr>
                                      <p:tavLst>
                                        <p:tav tm="0">
                                          <p:val>
                                            <p:strVal val="#ppt_x"/>
                                          </p:val>
                                        </p:tav>
                                        <p:tav tm="100000">
                                          <p:val>
                                            <p:strVal val="#ppt_x"/>
                                          </p:val>
                                        </p:tav>
                                      </p:tavLst>
                                    </p:anim>
                                    <p:anim calcmode="lin" valueType="num">
                                      <p:cBhvr>
                                        <p:cTn id="2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1000"/>
                                        <p:tgtEl>
                                          <p:spTgt spid="10"/>
                                        </p:tgtEl>
                                      </p:cBhvr>
                                    </p:animEffect>
                                    <p:anim calcmode="lin" valueType="num">
                                      <p:cBhvr>
                                        <p:cTn id="26" dur="1000" fill="hold"/>
                                        <p:tgtEl>
                                          <p:spTgt spid="10"/>
                                        </p:tgtEl>
                                        <p:attrNameLst>
                                          <p:attrName>ppt_x</p:attrName>
                                        </p:attrNameLst>
                                      </p:cBhvr>
                                      <p:tavLst>
                                        <p:tav tm="0">
                                          <p:val>
                                            <p:strVal val="#ppt_x"/>
                                          </p:val>
                                        </p:tav>
                                        <p:tav tm="100000">
                                          <p:val>
                                            <p:strVal val="#ppt_x"/>
                                          </p:val>
                                        </p:tav>
                                      </p:tavLst>
                                    </p:anim>
                                    <p:anim calcmode="lin" valueType="num">
                                      <p:cBhvr>
                                        <p:cTn id="27"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53" presetClass="entr" presetSubtype="16"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Effect transition="in" filter="fade">
                                      <p:cBhvr>
                                        <p:cTn id="3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p:bldP spid="8" grpId="0" animBg="1"/>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rot="10800000">
            <a:off x="14794634" y="708701"/>
            <a:ext cx="4214885" cy="828000"/>
          </a:xfrm>
          <a:custGeom>
            <a:avLst/>
            <a:gdLst/>
            <a:ahLst/>
            <a:cxnLst/>
            <a:rect l="l" t="t" r="r" b="b"/>
            <a:pathLst>
              <a:path w="2389505" h="437514">
                <a:moveTo>
                  <a:pt x="2170722" y="0"/>
                </a:moveTo>
                <a:lnTo>
                  <a:pt x="0" y="0"/>
                </a:lnTo>
                <a:lnTo>
                  <a:pt x="0" y="437153"/>
                </a:lnTo>
                <a:lnTo>
                  <a:pt x="2170722" y="437153"/>
                </a:lnTo>
                <a:lnTo>
                  <a:pt x="2220839" y="431380"/>
                </a:lnTo>
                <a:lnTo>
                  <a:pt x="2266846" y="414936"/>
                </a:lnTo>
                <a:lnTo>
                  <a:pt x="2307430" y="389134"/>
                </a:lnTo>
                <a:lnTo>
                  <a:pt x="2341280" y="355285"/>
                </a:lnTo>
                <a:lnTo>
                  <a:pt x="2367082" y="314701"/>
                </a:lnTo>
                <a:lnTo>
                  <a:pt x="2383526" y="268694"/>
                </a:lnTo>
                <a:lnTo>
                  <a:pt x="2389299" y="218577"/>
                </a:lnTo>
                <a:lnTo>
                  <a:pt x="2383526" y="168459"/>
                </a:lnTo>
                <a:lnTo>
                  <a:pt x="2367082" y="122452"/>
                </a:lnTo>
                <a:lnTo>
                  <a:pt x="2341280" y="81868"/>
                </a:lnTo>
                <a:lnTo>
                  <a:pt x="2307430" y="48018"/>
                </a:lnTo>
                <a:lnTo>
                  <a:pt x="2266846" y="22216"/>
                </a:lnTo>
                <a:lnTo>
                  <a:pt x="2220839" y="5772"/>
                </a:lnTo>
                <a:lnTo>
                  <a:pt x="2170722" y="0"/>
                </a:lnTo>
                <a:close/>
              </a:path>
            </a:pathLst>
          </a:custGeom>
          <a:solidFill>
            <a:srgbClr val="00A0F0"/>
          </a:solidFill>
        </p:spPr>
        <p:txBody>
          <a:bodyPr wrap="square" lIns="0" tIns="0" rIns="0" bIns="0" rtlCol="0"/>
          <a:lstStyle/>
          <a:p>
            <a:endParaRPr dirty="0"/>
          </a:p>
        </p:txBody>
      </p:sp>
      <p:sp>
        <p:nvSpPr>
          <p:cNvPr id="4" name="object 4"/>
          <p:cNvSpPr txBox="1"/>
          <p:nvPr/>
        </p:nvSpPr>
        <p:spPr>
          <a:xfrm>
            <a:off x="15372556" y="892382"/>
            <a:ext cx="4775200" cy="443711"/>
          </a:xfrm>
          <a:prstGeom prst="rect">
            <a:avLst/>
          </a:prstGeom>
        </p:spPr>
        <p:txBody>
          <a:bodyPr vert="horz" wrap="square" lIns="0" tIns="12700" rIns="0" bIns="0" rtlCol="0">
            <a:spAutoFit/>
          </a:bodyPr>
          <a:lstStyle/>
          <a:p>
            <a:pPr marL="12700">
              <a:spcBef>
                <a:spcPts val="100"/>
              </a:spcBef>
            </a:pPr>
            <a:r>
              <a:rPr lang="fa-IR" sz="2800" b="1" dirty="0" smtClean="0">
                <a:solidFill>
                  <a:srgbClr val="FFFFFF"/>
                </a:solidFill>
                <a:latin typeface="IRZar" panose="02000506000000020002" pitchFamily="2" charset="-78"/>
                <a:cs typeface="IRZar" panose="02000506000000020002" pitchFamily="2" charset="-78"/>
              </a:rPr>
              <a:t>2. مفاهیم و نمادهای اولیه</a:t>
            </a:r>
            <a:endParaRPr sz="2800" b="1" dirty="0">
              <a:latin typeface="IRZar" panose="02000506000000020002" pitchFamily="2" charset="-78"/>
              <a:cs typeface="IRZar" panose="02000506000000020002" pitchFamily="2" charset="-78"/>
            </a:endParaRPr>
          </a:p>
        </p:txBody>
      </p:sp>
      <p:sp>
        <p:nvSpPr>
          <p:cNvPr id="6" name="object 6"/>
          <p:cNvSpPr txBox="1"/>
          <p:nvPr/>
        </p:nvSpPr>
        <p:spPr>
          <a:xfrm>
            <a:off x="10948774" y="1892298"/>
            <a:ext cx="7691720" cy="1541448"/>
          </a:xfrm>
          <a:prstGeom prst="rect">
            <a:avLst/>
          </a:prstGeom>
        </p:spPr>
        <p:txBody>
          <a:bodyPr vert="horz" wrap="square" lIns="0" tIns="5080" rIns="0" bIns="0" rtlCol="0">
            <a:spAutoFit/>
          </a:bodyPr>
          <a:lstStyle/>
          <a:p>
            <a:pPr marL="12700" marR="5080" algn="r" rtl="1">
              <a:lnSpc>
                <a:spcPct val="104200"/>
              </a:lnSpc>
              <a:spcBef>
                <a:spcPts val="40"/>
              </a:spcBef>
            </a:pPr>
            <a:r>
              <a:rPr lang="fa-IR" sz="2400" spc="-5" dirty="0" smtClean="0">
                <a:solidFill>
                  <a:srgbClr val="222222"/>
                </a:solidFill>
                <a:latin typeface="IRNazanin" panose="02000506000000020002" pitchFamily="2" charset="-78"/>
                <a:cs typeface="IRNazanin" panose="02000506000000020002" pitchFamily="2" charset="-78"/>
              </a:rPr>
              <a:t>استفاده از </a:t>
            </a:r>
            <a:r>
              <a:rPr lang="fa-IR" sz="2400" b="1" spc="-5" dirty="0" smtClean="0">
                <a:solidFill>
                  <a:srgbClr val="FF0000"/>
                </a:solidFill>
                <a:latin typeface="IRNazanin" panose="02000506000000020002" pitchFamily="2" charset="-78"/>
                <a:cs typeface="IRNazanin" panose="02000506000000020002" pitchFamily="2" charset="-78"/>
              </a:rPr>
              <a:t>نمایش</a:t>
            </a:r>
            <a:r>
              <a:rPr lang="fa-IR" sz="2400" spc="-5" dirty="0" smtClean="0">
                <a:solidFill>
                  <a:srgbClr val="222222"/>
                </a:solidFill>
                <a:latin typeface="IRNazanin" panose="02000506000000020002" pitchFamily="2" charset="-78"/>
                <a:cs typeface="IRNazanin" panose="02000506000000020002" pitchFamily="2" charset="-78"/>
              </a:rPr>
              <a:t> </a:t>
            </a:r>
            <a:r>
              <a:rPr lang="fa-IR" sz="2400" b="1" spc="-5" dirty="0" smtClean="0">
                <a:solidFill>
                  <a:srgbClr val="222222"/>
                </a:solidFill>
                <a:latin typeface="IRNazanin" panose="02000506000000020002" pitchFamily="2" charset="-78"/>
                <a:cs typeface="IRNazanin" panose="02000506000000020002" pitchFamily="2" charset="-78"/>
              </a:rPr>
              <a:t>برداری – ماتریسی </a:t>
            </a:r>
            <a:r>
              <a:rPr lang="fa-IR" sz="2400" spc="-5" dirty="0" smtClean="0">
                <a:solidFill>
                  <a:srgbClr val="222222"/>
                </a:solidFill>
                <a:latin typeface="IRNazanin" panose="02000506000000020002" pitchFamily="2" charset="-78"/>
                <a:cs typeface="IRNazanin" panose="02000506000000020002" pitchFamily="2" charset="-78"/>
              </a:rPr>
              <a:t>به  دلیل تحلیل و کدگذاری ساده تر.</a:t>
            </a:r>
          </a:p>
          <a:p>
            <a:pPr marL="12700" marR="5080" algn="r" rtl="1">
              <a:lnSpc>
                <a:spcPct val="104200"/>
              </a:lnSpc>
              <a:spcBef>
                <a:spcPts val="40"/>
              </a:spcBef>
            </a:pPr>
            <a:r>
              <a:rPr lang="en-US" sz="2400" dirty="0" err="1" smtClean="0">
                <a:latin typeface="IRNazanin" panose="02000506000000020002" pitchFamily="2" charset="-78"/>
                <a:cs typeface="IRNazanin" panose="02000506000000020002" pitchFamily="2" charset="-78"/>
              </a:rPr>
              <a:t>Xij</a:t>
            </a:r>
            <a:r>
              <a:rPr lang="fa-IR" sz="2400" dirty="0">
                <a:latin typeface="IRNazanin" panose="02000506000000020002" pitchFamily="2" charset="-78"/>
                <a:cs typeface="IRNazanin" panose="02000506000000020002" pitchFamily="2" charset="-78"/>
              </a:rPr>
              <a:t> </a:t>
            </a:r>
            <a:r>
              <a:rPr lang="fa-IR" sz="2400" dirty="0" smtClean="0">
                <a:latin typeface="IRNazanin" panose="02000506000000020002" pitchFamily="2" charset="-78"/>
                <a:cs typeface="IRNazanin" panose="02000506000000020002" pitchFamily="2" charset="-78"/>
              </a:rPr>
              <a:t> نشان دهنده یک مشاهده (نمونه) از متغییر </a:t>
            </a:r>
            <a:r>
              <a:rPr lang="en-US" sz="2400" dirty="0" err="1" smtClean="0">
                <a:latin typeface="IRNazanin" panose="02000506000000020002" pitchFamily="2" charset="-78"/>
                <a:cs typeface="IRNazanin" panose="02000506000000020002" pitchFamily="2" charset="-78"/>
              </a:rPr>
              <a:t>i</a:t>
            </a:r>
            <a:r>
              <a:rPr lang="fa-IR" sz="2400" dirty="0" smtClean="0">
                <a:latin typeface="IRNazanin" panose="02000506000000020002" pitchFamily="2" charset="-78"/>
                <a:cs typeface="IRNazanin" panose="02000506000000020002" pitchFamily="2" charset="-78"/>
              </a:rPr>
              <a:t> به </a:t>
            </a:r>
            <a:r>
              <a:rPr lang="en-US" sz="2400" dirty="0" smtClean="0">
                <a:latin typeface="IRNazanin" panose="02000506000000020002" pitchFamily="2" charset="-78"/>
                <a:cs typeface="IRNazanin" panose="02000506000000020002" pitchFamily="2" charset="-78"/>
              </a:rPr>
              <a:t>j</a:t>
            </a:r>
            <a:r>
              <a:rPr lang="fa-IR" sz="2400" dirty="0" smtClean="0">
                <a:latin typeface="IRNazanin" panose="02000506000000020002" pitchFamily="2" charset="-78"/>
                <a:cs typeface="IRNazanin" panose="02000506000000020002" pitchFamily="2" charset="-78"/>
              </a:rPr>
              <a:t> . بردار میانگین </a:t>
            </a:r>
            <a:r>
              <a:rPr lang="en-US" sz="2400" dirty="0" smtClean="0">
                <a:latin typeface="IRNazanin" panose="02000506000000020002" pitchFamily="2" charset="-78"/>
                <a:cs typeface="IRNazanin" panose="02000506000000020002" pitchFamily="2" charset="-78"/>
              </a:rPr>
              <a:t>X</a:t>
            </a:r>
            <a:r>
              <a:rPr lang="fa-IR" sz="2400" dirty="0" smtClean="0">
                <a:latin typeface="IRNazanin" panose="02000506000000020002" pitchFamily="2" charset="-78"/>
                <a:cs typeface="IRNazanin" panose="02000506000000020002" pitchFamily="2" charset="-78"/>
              </a:rPr>
              <a:t> با </a:t>
            </a:r>
            <a:r>
              <a:rPr lang="en-US" sz="2400" dirty="0" smtClean="0">
                <a:latin typeface="IRNazanin" panose="02000506000000020002" pitchFamily="2" charset="-78"/>
                <a:cs typeface="IRNazanin" panose="02000506000000020002" pitchFamily="2" charset="-78"/>
              </a:rPr>
              <a:t>x</a:t>
            </a:r>
            <a:r>
              <a:rPr lang="fa-IR" sz="2400" dirty="0" smtClean="0">
                <a:latin typeface="IRNazanin" panose="02000506000000020002" pitchFamily="2" charset="-78"/>
                <a:cs typeface="IRNazanin" panose="02000506000000020002" pitchFamily="2" charset="-78"/>
              </a:rPr>
              <a:t> بار نشان داده می شود، ماتریس کوواریانس نمونه با </a:t>
            </a:r>
            <a:r>
              <a:rPr lang="en-US" sz="2400" dirty="0" smtClean="0">
                <a:latin typeface="IRNazanin" panose="02000506000000020002" pitchFamily="2" charset="-78"/>
                <a:cs typeface="IRNazanin" panose="02000506000000020002" pitchFamily="2" charset="-78"/>
              </a:rPr>
              <a:t>S</a:t>
            </a:r>
            <a:r>
              <a:rPr lang="fa-IR" sz="2400" dirty="0" smtClean="0">
                <a:latin typeface="IRNazanin" panose="02000506000000020002" pitchFamily="2" charset="-78"/>
                <a:cs typeface="IRNazanin" panose="02000506000000020002" pitchFamily="2" charset="-78"/>
              </a:rPr>
              <a:t>، ماتریس همبستگی نمونه با </a:t>
            </a:r>
            <a:r>
              <a:rPr lang="en-US" sz="2400" dirty="0" smtClean="0">
                <a:latin typeface="IRNazanin" panose="02000506000000020002" pitchFamily="2" charset="-78"/>
                <a:cs typeface="IRNazanin" panose="02000506000000020002" pitchFamily="2" charset="-78"/>
              </a:rPr>
              <a:t>R</a:t>
            </a:r>
            <a:r>
              <a:rPr lang="fa-IR" sz="2400" dirty="0" smtClean="0">
                <a:latin typeface="IRNazanin" panose="02000506000000020002" pitchFamily="2" charset="-78"/>
                <a:cs typeface="IRNazanin" panose="02000506000000020002" pitchFamily="2" charset="-78"/>
              </a:rPr>
              <a:t> و بردار چولگی نمونه با </a:t>
            </a:r>
            <a:r>
              <a:rPr lang="en-US" sz="2400" dirty="0" smtClean="0">
                <a:latin typeface="IRNazanin" panose="02000506000000020002" pitchFamily="2" charset="-78"/>
                <a:cs typeface="IRNazanin" panose="02000506000000020002" pitchFamily="2" charset="-78"/>
              </a:rPr>
              <a:t>b</a:t>
            </a:r>
            <a:r>
              <a:rPr lang="fa-IR" sz="2400" dirty="0" smtClean="0">
                <a:latin typeface="IRNazanin" panose="02000506000000020002" pitchFamily="2" charset="-78"/>
                <a:cs typeface="IRNazanin" panose="02000506000000020002" pitchFamily="2" charset="-78"/>
              </a:rPr>
              <a:t> نشاده داده شده است.</a:t>
            </a:r>
            <a:endParaRPr lang="fa-IR" sz="2400" spc="-5" dirty="0" smtClean="0">
              <a:solidFill>
                <a:srgbClr val="222222"/>
              </a:solidFill>
              <a:latin typeface="IRNazanin" panose="02000506000000020002" pitchFamily="2" charset="-78"/>
              <a:cs typeface="IRNazanin" panose="02000506000000020002" pitchFamily="2" charset="-78"/>
            </a:endParaRPr>
          </a:p>
        </p:txBody>
      </p:sp>
      <p:sp>
        <p:nvSpPr>
          <p:cNvPr id="7" name="object 7"/>
          <p:cNvSpPr/>
          <p:nvPr/>
        </p:nvSpPr>
        <p:spPr>
          <a:xfrm rot="10800000">
            <a:off x="11504613" y="5625272"/>
            <a:ext cx="7505700" cy="828000"/>
          </a:xfrm>
          <a:custGeom>
            <a:avLst/>
            <a:gdLst/>
            <a:ahLst/>
            <a:cxnLst/>
            <a:rect l="l" t="t" r="r" b="b"/>
            <a:pathLst>
              <a:path w="4255135" h="437514">
                <a:moveTo>
                  <a:pt x="4036433" y="0"/>
                </a:moveTo>
                <a:lnTo>
                  <a:pt x="0" y="0"/>
                </a:lnTo>
                <a:lnTo>
                  <a:pt x="0" y="437154"/>
                </a:lnTo>
                <a:lnTo>
                  <a:pt x="4036433" y="437154"/>
                </a:lnTo>
                <a:lnTo>
                  <a:pt x="4086551" y="431381"/>
                </a:lnTo>
                <a:lnTo>
                  <a:pt x="4132558" y="414937"/>
                </a:lnTo>
                <a:lnTo>
                  <a:pt x="4173142" y="389135"/>
                </a:lnTo>
                <a:lnTo>
                  <a:pt x="4206991" y="355285"/>
                </a:lnTo>
                <a:lnTo>
                  <a:pt x="4232794" y="314701"/>
                </a:lnTo>
                <a:lnTo>
                  <a:pt x="4249237" y="268694"/>
                </a:lnTo>
                <a:lnTo>
                  <a:pt x="4255010" y="218577"/>
                </a:lnTo>
                <a:lnTo>
                  <a:pt x="4249237" y="168459"/>
                </a:lnTo>
                <a:lnTo>
                  <a:pt x="4232794" y="122452"/>
                </a:lnTo>
                <a:lnTo>
                  <a:pt x="4206991" y="81868"/>
                </a:lnTo>
                <a:lnTo>
                  <a:pt x="4173142" y="48019"/>
                </a:lnTo>
                <a:lnTo>
                  <a:pt x="4132558" y="22216"/>
                </a:lnTo>
                <a:lnTo>
                  <a:pt x="4086551" y="5772"/>
                </a:lnTo>
                <a:lnTo>
                  <a:pt x="4036433" y="0"/>
                </a:lnTo>
                <a:close/>
              </a:path>
            </a:pathLst>
          </a:custGeom>
          <a:solidFill>
            <a:srgbClr val="00A0F0"/>
          </a:solidFill>
        </p:spPr>
        <p:txBody>
          <a:bodyPr wrap="square" lIns="0" tIns="0" rIns="0" bIns="0" rtlCol="0"/>
          <a:lstStyle/>
          <a:p>
            <a:endParaRPr dirty="0"/>
          </a:p>
        </p:txBody>
      </p:sp>
      <p:sp>
        <p:nvSpPr>
          <p:cNvPr id="9" name="object 9"/>
          <p:cNvSpPr txBox="1"/>
          <p:nvPr/>
        </p:nvSpPr>
        <p:spPr>
          <a:xfrm>
            <a:off x="13379009" y="5817416"/>
            <a:ext cx="5261485" cy="443711"/>
          </a:xfrm>
          <a:prstGeom prst="rect">
            <a:avLst/>
          </a:prstGeom>
        </p:spPr>
        <p:txBody>
          <a:bodyPr vert="horz" wrap="square" lIns="0" tIns="12700" rIns="0" bIns="0" rtlCol="0">
            <a:spAutoFit/>
          </a:bodyPr>
          <a:lstStyle/>
          <a:p>
            <a:pPr marL="12700" algn="r" rtl="1">
              <a:spcBef>
                <a:spcPts val="100"/>
              </a:spcBef>
            </a:pPr>
            <a:r>
              <a:rPr lang="fa-IR" sz="2800" b="1" dirty="0" smtClean="0">
                <a:solidFill>
                  <a:srgbClr val="FFFFFF"/>
                </a:solidFill>
                <a:latin typeface="IRZar" panose="02000506000000020002" pitchFamily="2" charset="-78"/>
                <a:cs typeface="IRZar" panose="02000506000000020002" pitchFamily="2" charset="-78"/>
              </a:rPr>
              <a:t>2.1 شباهت بین دو ماتریس</a:t>
            </a:r>
            <a:endParaRPr sz="2800" b="1" dirty="0">
              <a:latin typeface="IRZar" panose="02000506000000020002" pitchFamily="2" charset="-78"/>
              <a:cs typeface="IRZar" panose="02000506000000020002" pitchFamily="2" charset="-78"/>
            </a:endParaRPr>
          </a:p>
        </p:txBody>
      </p:sp>
      <p:sp>
        <p:nvSpPr>
          <p:cNvPr id="20" name="object 6"/>
          <p:cNvSpPr txBox="1"/>
          <p:nvPr/>
        </p:nvSpPr>
        <p:spPr>
          <a:xfrm>
            <a:off x="10948774" y="6777659"/>
            <a:ext cx="7691720" cy="1157368"/>
          </a:xfrm>
          <a:prstGeom prst="rect">
            <a:avLst/>
          </a:prstGeom>
        </p:spPr>
        <p:txBody>
          <a:bodyPr vert="horz" wrap="square" lIns="0" tIns="5080" rIns="0" bIns="0" rtlCol="0">
            <a:spAutoFit/>
          </a:bodyPr>
          <a:lstStyle/>
          <a:p>
            <a:pPr marL="12700" marR="5080" algn="r" rtl="1">
              <a:lnSpc>
                <a:spcPct val="104200"/>
              </a:lnSpc>
              <a:spcBef>
                <a:spcPts val="40"/>
              </a:spcBef>
            </a:pPr>
            <a:r>
              <a:rPr lang="fa-IR" sz="2400" spc="-5" dirty="0" smtClean="0">
                <a:solidFill>
                  <a:srgbClr val="222222"/>
                </a:solidFill>
                <a:latin typeface="IRNazanin" panose="02000506000000020002" pitchFamily="2" charset="-78"/>
                <a:cs typeface="IRNazanin" panose="02000506000000020002" pitchFamily="2" charset="-78"/>
              </a:rPr>
              <a:t>در این مقاله برای بدست آوردن شباهت بین دو ماتریس از معیار فاصله استفاده شده به طوری که نرم می</a:t>
            </a:r>
            <a:r>
              <a:rPr lang="fa-IR" sz="2400" spc="-5" dirty="0">
                <a:solidFill>
                  <a:srgbClr val="222222"/>
                </a:solidFill>
                <a:latin typeface="IRNazanin" panose="02000506000000020002" pitchFamily="2" charset="-78"/>
                <a:cs typeface="IRNazanin" panose="02000506000000020002" pitchFamily="2" charset="-78"/>
              </a:rPr>
              <a:t>ن</a:t>
            </a:r>
            <a:r>
              <a:rPr lang="fa-IR" sz="2400" spc="-5" dirty="0" smtClean="0">
                <a:solidFill>
                  <a:srgbClr val="222222"/>
                </a:solidFill>
                <a:latin typeface="IRNazanin" panose="02000506000000020002" pitchFamily="2" charset="-78"/>
                <a:cs typeface="IRNazanin" panose="02000506000000020002" pitchFamily="2" charset="-78"/>
              </a:rPr>
              <a:t>کوفسکی را برای دو ماتریس </a:t>
            </a:r>
            <a:r>
              <a:rPr lang="en-US" sz="2400" spc="-5" dirty="0" smtClean="0">
                <a:solidFill>
                  <a:srgbClr val="222222"/>
                </a:solidFill>
                <a:latin typeface="IRNazanin" panose="02000506000000020002" pitchFamily="2" charset="-78"/>
                <a:cs typeface="IRNazanin" panose="02000506000000020002" pitchFamily="2" charset="-78"/>
              </a:rPr>
              <a:t>A</a:t>
            </a:r>
            <a:r>
              <a:rPr lang="fa-IR" sz="2400" spc="-5" dirty="0">
                <a:solidFill>
                  <a:srgbClr val="222222"/>
                </a:solidFill>
                <a:latin typeface="IRNazanin" panose="02000506000000020002" pitchFamily="2" charset="-78"/>
                <a:cs typeface="IRNazanin" panose="02000506000000020002" pitchFamily="2" charset="-78"/>
              </a:rPr>
              <a:t> </a:t>
            </a:r>
            <a:r>
              <a:rPr lang="fa-IR" sz="2400" spc="-5" dirty="0" smtClean="0">
                <a:solidFill>
                  <a:srgbClr val="222222"/>
                </a:solidFill>
                <a:latin typeface="IRNazanin" panose="02000506000000020002" pitchFamily="2" charset="-78"/>
                <a:cs typeface="IRNazanin" panose="02000506000000020002" pitchFamily="2" charset="-78"/>
              </a:rPr>
              <a:t>و </a:t>
            </a:r>
            <a:r>
              <a:rPr lang="en-US" sz="2400" spc="-5" dirty="0" smtClean="0">
                <a:solidFill>
                  <a:srgbClr val="222222"/>
                </a:solidFill>
                <a:latin typeface="IRNazanin" panose="02000506000000020002" pitchFamily="2" charset="-78"/>
                <a:cs typeface="IRNazanin" panose="02000506000000020002" pitchFamily="2" charset="-78"/>
              </a:rPr>
              <a:t>B</a:t>
            </a:r>
            <a:r>
              <a:rPr lang="fa-IR" sz="2400" spc="-5" dirty="0" smtClean="0">
                <a:solidFill>
                  <a:srgbClr val="222222"/>
                </a:solidFill>
                <a:latin typeface="IRNazanin" panose="02000506000000020002" pitchFamily="2" charset="-78"/>
                <a:cs typeface="IRNazanin" panose="02000506000000020002" pitchFamily="2" charset="-78"/>
              </a:rPr>
              <a:t> محاسبه می کنند.</a:t>
            </a:r>
          </a:p>
          <a:p>
            <a:pPr marL="12700" marR="5080" algn="r" rtl="1">
              <a:lnSpc>
                <a:spcPct val="104200"/>
              </a:lnSpc>
              <a:spcBef>
                <a:spcPts val="40"/>
              </a:spcBef>
            </a:pPr>
            <a:r>
              <a:rPr lang="en-US" sz="2400" dirty="0" smtClean="0">
                <a:latin typeface="IRNazanin" panose="02000506000000020002" pitchFamily="2" charset="-78"/>
                <a:cs typeface="IRNazanin" panose="02000506000000020002" pitchFamily="2" charset="-78"/>
              </a:rPr>
              <a:t>A</a:t>
            </a:r>
            <a:r>
              <a:rPr lang="fa-IR" sz="2400" dirty="0" smtClean="0">
                <a:latin typeface="IRNazanin" panose="02000506000000020002" pitchFamily="2" charset="-78"/>
                <a:cs typeface="IRNazanin" panose="02000506000000020002" pitchFamily="2" charset="-78"/>
              </a:rPr>
              <a:t> و </a:t>
            </a:r>
            <a:r>
              <a:rPr lang="en-US" sz="2400" dirty="0" smtClean="0">
                <a:latin typeface="IRNazanin" panose="02000506000000020002" pitchFamily="2" charset="-78"/>
                <a:cs typeface="IRNazanin" panose="02000506000000020002" pitchFamily="2" charset="-78"/>
              </a:rPr>
              <a:t>B</a:t>
            </a:r>
            <a:r>
              <a:rPr lang="fa-IR" sz="2400" dirty="0" smtClean="0">
                <a:latin typeface="IRNazanin" panose="02000506000000020002" pitchFamily="2" charset="-78"/>
                <a:cs typeface="IRNazanin" panose="02000506000000020002" pitchFamily="2" charset="-78"/>
              </a:rPr>
              <a:t> دو ماتریس </a:t>
            </a:r>
            <a:r>
              <a:rPr lang="en-US" sz="2400" dirty="0" smtClean="0">
                <a:latin typeface="IRNazanin" panose="02000506000000020002" pitchFamily="2" charset="-78"/>
                <a:cs typeface="IRNazanin" panose="02000506000000020002" pitchFamily="2" charset="-78"/>
              </a:rPr>
              <a:t>p * n</a:t>
            </a:r>
            <a:r>
              <a:rPr lang="fa-IR" sz="2400" dirty="0" smtClean="0">
                <a:latin typeface="IRNazanin" panose="02000506000000020002" pitchFamily="2" charset="-78"/>
                <a:cs typeface="IRNazanin" panose="02000506000000020002" pitchFamily="2" charset="-78"/>
              </a:rPr>
              <a:t> هستند. و </a:t>
            </a:r>
            <a:r>
              <a:rPr lang="en-US" sz="2400" dirty="0">
                <a:latin typeface="IRNazanin" panose="02000506000000020002" pitchFamily="2" charset="-78"/>
                <a:cs typeface="IRNazanin" panose="02000506000000020002" pitchFamily="2" charset="-78"/>
              </a:rPr>
              <a:t>r≥1</a:t>
            </a:r>
            <a:endParaRPr lang="fa-IR" sz="2400" spc="-5" dirty="0" smtClean="0">
              <a:solidFill>
                <a:srgbClr val="222222"/>
              </a:solidFill>
              <a:latin typeface="IRNazanin" panose="02000506000000020002" pitchFamily="2" charset="-78"/>
              <a:cs typeface="IRNazanin" panose="02000506000000020002" pitchFamily="2" charset="-78"/>
            </a:endParaRPr>
          </a:p>
        </p:txBody>
      </p:sp>
      <p:pic>
        <p:nvPicPr>
          <p:cNvPr id="14" name="Picture 13"/>
          <p:cNvPicPr>
            <a:picLocks noChangeAspect="1"/>
          </p:cNvPicPr>
          <p:nvPr/>
        </p:nvPicPr>
        <p:blipFill>
          <a:blip r:embed="rId2"/>
          <a:stretch>
            <a:fillRect/>
          </a:stretch>
        </p:blipFill>
        <p:spPr>
          <a:xfrm>
            <a:off x="10948774" y="8418473"/>
            <a:ext cx="3536878" cy="1171591"/>
          </a:xfrm>
          <a:prstGeom prst="rect">
            <a:avLst/>
          </a:prstGeom>
        </p:spPr>
      </p:pic>
      <p:sp>
        <p:nvSpPr>
          <p:cNvPr id="10" name="object 6"/>
          <p:cNvSpPr txBox="1"/>
          <p:nvPr/>
        </p:nvSpPr>
        <p:spPr>
          <a:xfrm>
            <a:off x="10928930" y="3818428"/>
            <a:ext cx="7691720" cy="1482457"/>
          </a:xfrm>
          <a:prstGeom prst="rect">
            <a:avLst/>
          </a:prstGeom>
        </p:spPr>
        <p:txBody>
          <a:bodyPr vert="horz" wrap="square" lIns="0" tIns="5080" rIns="0" bIns="0" rtlCol="0">
            <a:spAutoFit/>
          </a:bodyPr>
          <a:lstStyle/>
          <a:p>
            <a:pPr algn="r" rtl="1"/>
            <a:r>
              <a:rPr lang="fa-IR" sz="2400" b="1" dirty="0">
                <a:latin typeface="IRNazanin" panose="02000506000000020002" pitchFamily="2" charset="-78"/>
                <a:cs typeface="IRNazanin" panose="02000506000000020002" pitchFamily="2" charset="-78"/>
              </a:rPr>
              <a:t>ایدهٔ کلی</a:t>
            </a:r>
          </a:p>
          <a:p>
            <a:pPr algn="r" rtl="1"/>
            <a:r>
              <a:rPr lang="fa-IR" sz="2400" dirty="0">
                <a:latin typeface="IRNazanin" panose="02000506000000020002" pitchFamily="2" charset="-78"/>
                <a:cs typeface="IRNazanin" panose="02000506000000020002" pitchFamily="2" charset="-78"/>
              </a:rPr>
              <a:t>برای سنجش شباهت دو ماتریس </a:t>
            </a:r>
            <a:r>
              <a:rPr lang="en-US" sz="2400" dirty="0" smtClean="0">
                <a:latin typeface="IRNazanin" panose="02000506000000020002" pitchFamily="2" charset="-78"/>
                <a:cs typeface="IRNazanin" panose="02000506000000020002" pitchFamily="2" charset="-78"/>
              </a:rPr>
              <a:t>A </a:t>
            </a:r>
            <a:r>
              <a:rPr lang="fa-IR" sz="2400" dirty="0">
                <a:latin typeface="IRNazanin" panose="02000506000000020002" pitchFamily="2" charset="-78"/>
                <a:cs typeface="IRNazanin" panose="02000506000000020002" pitchFamily="2" charset="-78"/>
              </a:rPr>
              <a:t>و </a:t>
            </a:r>
            <a:r>
              <a:rPr lang="en-US" sz="2400" dirty="0" smtClean="0">
                <a:latin typeface="IRNazanin" panose="02000506000000020002" pitchFamily="2" charset="-78"/>
                <a:cs typeface="IRNazanin" panose="02000506000000020002" pitchFamily="2" charset="-78"/>
              </a:rPr>
              <a:t>B</a:t>
            </a:r>
            <a:r>
              <a:rPr lang="en-US" sz="2400" dirty="0">
                <a:latin typeface="IRNazanin" panose="02000506000000020002" pitchFamily="2" charset="-78"/>
                <a:cs typeface="IRNazanin" panose="02000506000000020002" pitchFamily="2" charset="-78"/>
              </a:rPr>
              <a:t>، </a:t>
            </a:r>
            <a:r>
              <a:rPr lang="fa-IR" sz="2400" dirty="0">
                <a:latin typeface="IRNazanin" panose="02000506000000020002" pitchFamily="2" charset="-78"/>
                <a:cs typeface="IRNazanin" panose="02000506000000020002" pitchFamily="2" charset="-78"/>
              </a:rPr>
              <a:t>به‌جای تعریف‌های پیچیده، </a:t>
            </a:r>
            <a:r>
              <a:rPr lang="fa-IR" sz="2400" b="1" dirty="0">
                <a:latin typeface="IRNazanin" panose="02000506000000020002" pitchFamily="2" charset="-78"/>
                <a:cs typeface="IRNazanin" panose="02000506000000020002" pitchFamily="2" charset="-78"/>
              </a:rPr>
              <a:t>اختلاف عددی بین عناصر آن‌ها</a:t>
            </a:r>
            <a:r>
              <a:rPr lang="fa-IR" sz="2400" dirty="0">
                <a:latin typeface="IRNazanin" panose="02000506000000020002" pitchFamily="2" charset="-78"/>
                <a:cs typeface="IRNazanin" panose="02000506000000020002" pitchFamily="2" charset="-78"/>
              </a:rPr>
              <a:t> را اندازه می‌گیریم. هرچه این اختلاف کمتر باشد، ماتریس‌ها شبیه‌ترند.</a:t>
            </a:r>
          </a:p>
        </p:txBody>
      </p:sp>
      <p:sp>
        <p:nvSpPr>
          <p:cNvPr id="11" name="object 6"/>
          <p:cNvSpPr txBox="1"/>
          <p:nvPr/>
        </p:nvSpPr>
        <p:spPr>
          <a:xfrm>
            <a:off x="665956" y="892382"/>
            <a:ext cx="9700420" cy="3757439"/>
          </a:xfrm>
          <a:prstGeom prst="rect">
            <a:avLst/>
          </a:prstGeom>
        </p:spPr>
        <p:txBody>
          <a:bodyPr vert="horz" wrap="square" lIns="0" tIns="5080" rIns="0" bIns="0" rtlCol="0">
            <a:spAutoFit/>
          </a:bodyPr>
          <a:lstStyle/>
          <a:p>
            <a:pPr algn="r" rtl="1"/>
            <a:r>
              <a:rPr lang="fa-IR" sz="2400" b="1" dirty="0" smtClean="0">
                <a:latin typeface="IRNazanin" panose="02000506000000020002" pitchFamily="2" charset="-78"/>
                <a:cs typeface="IRNazanin" panose="02000506000000020002" pitchFamily="2" charset="-78"/>
              </a:rPr>
              <a:t>از </a:t>
            </a:r>
            <a:r>
              <a:rPr lang="fa-IR" sz="2400" b="1" dirty="0">
                <a:latin typeface="IRNazanin" panose="02000506000000020002" pitchFamily="2" charset="-78"/>
                <a:cs typeface="IRNazanin" panose="02000506000000020002" pitchFamily="2" charset="-78"/>
              </a:rPr>
              <a:t>دید آماری</a:t>
            </a:r>
            <a:r>
              <a:rPr lang="fa-IR" sz="2400" dirty="0">
                <a:latin typeface="IRNazanin" panose="02000506000000020002" pitchFamily="2" charset="-78"/>
                <a:cs typeface="IRNazanin" panose="02000506000000020002" pitchFamily="2" charset="-78"/>
              </a:rPr>
              <a:t>، فقط شباهت عنصر‌به‌عنصر کافی نیست. </a:t>
            </a:r>
            <a:r>
              <a:rPr lang="fa-IR" sz="2400" dirty="0" smtClean="0">
                <a:latin typeface="IRNazanin" panose="02000506000000020002" pitchFamily="2" charset="-78"/>
                <a:cs typeface="IRNazanin" panose="02000506000000020002" pitchFamily="2" charset="-78"/>
              </a:rPr>
              <a:t>ما می‌خواهیم شباهت های زیر نیز بررسی شوند:</a:t>
            </a:r>
          </a:p>
          <a:p>
            <a:pPr algn="r" rtl="1"/>
            <a:endParaRPr lang="fa-IR" sz="2400" dirty="0">
              <a:latin typeface="IRNazanin" panose="02000506000000020002" pitchFamily="2" charset="-78"/>
              <a:cs typeface="IRNazanin" panose="02000506000000020002" pitchFamily="2" charset="-78"/>
            </a:endParaRPr>
          </a:p>
          <a:p>
            <a:pPr marL="800100" lvl="1" indent="-342900" algn="r" rtl="1">
              <a:buFont typeface="Arial" panose="020B0604020202020204" pitchFamily="34" charset="0"/>
              <a:buChar char="•"/>
            </a:pPr>
            <a:r>
              <a:rPr lang="fa-IR" sz="2400" b="1" dirty="0">
                <a:latin typeface="IRNazanin" panose="02000506000000020002" pitchFamily="2" charset="-78"/>
                <a:cs typeface="IRNazanin" panose="02000506000000020002" pitchFamily="2" charset="-78"/>
              </a:rPr>
              <a:t>میانگین‌ها</a:t>
            </a:r>
            <a:endParaRPr lang="fa-IR" sz="2400" dirty="0">
              <a:latin typeface="IRNazanin" panose="02000506000000020002" pitchFamily="2" charset="-78"/>
              <a:cs typeface="IRNazanin" panose="02000506000000020002" pitchFamily="2" charset="-78"/>
            </a:endParaRPr>
          </a:p>
          <a:p>
            <a:pPr marL="800100" lvl="1" indent="-342900" algn="r" rtl="1">
              <a:buFont typeface="Arial" panose="020B0604020202020204" pitchFamily="34" charset="0"/>
              <a:buChar char="•"/>
            </a:pPr>
            <a:r>
              <a:rPr lang="fa-IR" sz="2400" b="1" dirty="0">
                <a:latin typeface="IRNazanin" panose="02000506000000020002" pitchFamily="2" charset="-78"/>
                <a:cs typeface="IRNazanin" panose="02000506000000020002" pitchFamily="2" charset="-78"/>
              </a:rPr>
              <a:t>کوواریانس‌ها</a:t>
            </a:r>
            <a:endParaRPr lang="fa-IR" sz="2400" dirty="0">
              <a:latin typeface="IRNazanin" panose="02000506000000020002" pitchFamily="2" charset="-78"/>
              <a:cs typeface="IRNazanin" panose="02000506000000020002" pitchFamily="2" charset="-78"/>
            </a:endParaRPr>
          </a:p>
          <a:p>
            <a:pPr marL="800100" lvl="1" indent="-342900" algn="r" rtl="1">
              <a:buFont typeface="Arial" panose="020B0604020202020204" pitchFamily="34" charset="0"/>
              <a:buChar char="•"/>
            </a:pPr>
            <a:r>
              <a:rPr lang="fa-IR" sz="2400" b="1" dirty="0">
                <a:latin typeface="IRNazanin" panose="02000506000000020002" pitchFamily="2" charset="-78"/>
                <a:cs typeface="IRNazanin" panose="02000506000000020002" pitchFamily="2" charset="-78"/>
              </a:rPr>
              <a:t>همبستگی‌ها</a:t>
            </a:r>
            <a:endParaRPr lang="fa-IR" sz="2400" dirty="0">
              <a:latin typeface="IRNazanin" panose="02000506000000020002" pitchFamily="2" charset="-78"/>
              <a:cs typeface="IRNazanin" panose="02000506000000020002" pitchFamily="2" charset="-78"/>
            </a:endParaRPr>
          </a:p>
          <a:p>
            <a:pPr marL="800100" lvl="1" indent="-342900" algn="r" rtl="1">
              <a:buFont typeface="Arial" panose="020B0604020202020204" pitchFamily="34" charset="0"/>
              <a:buChar char="•"/>
            </a:pPr>
            <a:r>
              <a:rPr lang="fa-IR" sz="2400" dirty="0" smtClean="0">
                <a:latin typeface="IRNazanin" panose="02000506000000020002" pitchFamily="2" charset="-78"/>
                <a:cs typeface="IRNazanin" panose="02000506000000020002" pitchFamily="2" charset="-78"/>
              </a:rPr>
              <a:t>و </a:t>
            </a:r>
            <a:r>
              <a:rPr lang="fa-IR" sz="2400" b="1" dirty="0">
                <a:latin typeface="IRNazanin" panose="02000506000000020002" pitchFamily="2" charset="-78"/>
                <a:cs typeface="IRNazanin" panose="02000506000000020002" pitchFamily="2" charset="-78"/>
              </a:rPr>
              <a:t>حتی </a:t>
            </a:r>
            <a:r>
              <a:rPr lang="fa-IR" sz="2400" b="1" dirty="0" smtClean="0">
                <a:latin typeface="IRNazanin" panose="02000506000000020002" pitchFamily="2" charset="-78"/>
                <a:cs typeface="IRNazanin" panose="02000506000000020002" pitchFamily="2" charset="-78"/>
              </a:rPr>
              <a:t>چولگی</a:t>
            </a:r>
            <a:endParaRPr lang="fa-IR" sz="2400" dirty="0">
              <a:latin typeface="IRNazanin" panose="02000506000000020002" pitchFamily="2" charset="-78"/>
              <a:cs typeface="IRNazanin" panose="02000506000000020002" pitchFamily="2" charset="-78"/>
            </a:endParaRPr>
          </a:p>
          <a:p>
            <a:pPr marL="12700" marR="5080" algn="r" rtl="1">
              <a:lnSpc>
                <a:spcPct val="104200"/>
              </a:lnSpc>
              <a:spcBef>
                <a:spcPts val="40"/>
              </a:spcBef>
            </a:pPr>
            <a:endParaRPr lang="en-US" sz="2400" spc="-5" dirty="0" smtClean="0">
              <a:solidFill>
                <a:srgbClr val="222222"/>
              </a:solidFill>
              <a:latin typeface="IRNazanin" panose="02000506000000020002" pitchFamily="2" charset="-78"/>
              <a:cs typeface="IRNazanin" panose="02000506000000020002" pitchFamily="2" charset="-78"/>
            </a:endParaRPr>
          </a:p>
          <a:p>
            <a:pPr marL="12700" marR="5080" algn="r" rtl="1">
              <a:lnSpc>
                <a:spcPct val="104200"/>
              </a:lnSpc>
              <a:spcBef>
                <a:spcPts val="40"/>
              </a:spcBef>
            </a:pPr>
            <a:r>
              <a:rPr lang="fa-IR" sz="2400" b="1" spc="-5" dirty="0" smtClean="0">
                <a:solidFill>
                  <a:srgbClr val="222222"/>
                </a:solidFill>
                <a:latin typeface="IRNazanin" panose="02000506000000020002" pitchFamily="2" charset="-78"/>
                <a:cs typeface="IRNazanin" panose="02000506000000020002" pitchFamily="2" charset="-78"/>
              </a:rPr>
              <a:t>شباهت آماری دو ماتریس</a:t>
            </a:r>
          </a:p>
          <a:p>
            <a:pPr marL="12700" marR="5080" algn="r" rtl="1">
              <a:lnSpc>
                <a:spcPct val="104200"/>
              </a:lnSpc>
              <a:spcBef>
                <a:spcPts val="40"/>
              </a:spcBef>
            </a:pPr>
            <a:r>
              <a:rPr lang="fa-IR" sz="2400" spc="-5" dirty="0" smtClean="0">
                <a:solidFill>
                  <a:srgbClr val="222222"/>
                </a:solidFill>
                <a:latin typeface="IRNazanin" panose="02000506000000020002" pitchFamily="2" charset="-78"/>
                <a:cs typeface="IRNazanin" panose="02000506000000020002" pitchFamily="2" charset="-78"/>
              </a:rPr>
              <a:t>دو ماتریس چند متغیره </a:t>
            </a:r>
            <a:r>
              <a:rPr lang="en-US" sz="2400" spc="-5" dirty="0" smtClean="0">
                <a:solidFill>
                  <a:srgbClr val="222222"/>
                </a:solidFill>
                <a:latin typeface="IRNazanin" panose="02000506000000020002" pitchFamily="2" charset="-78"/>
                <a:cs typeface="IRNazanin" panose="02000506000000020002" pitchFamily="2" charset="-78"/>
              </a:rPr>
              <a:t>X</a:t>
            </a:r>
            <a:r>
              <a:rPr lang="fa-IR" sz="2400" spc="-5" dirty="0" smtClean="0">
                <a:solidFill>
                  <a:srgbClr val="222222"/>
                </a:solidFill>
                <a:latin typeface="IRNazanin" panose="02000506000000020002" pitchFamily="2" charset="-78"/>
                <a:cs typeface="IRNazanin" panose="02000506000000020002" pitchFamily="2" charset="-78"/>
              </a:rPr>
              <a:t> و </a:t>
            </a:r>
            <a:r>
              <a:rPr lang="en-US" sz="2400" spc="-5" dirty="0" smtClean="0">
                <a:solidFill>
                  <a:srgbClr val="222222"/>
                </a:solidFill>
                <a:latin typeface="IRNazanin" panose="02000506000000020002" pitchFamily="2" charset="-78"/>
                <a:cs typeface="IRNazanin" panose="02000506000000020002" pitchFamily="2" charset="-78"/>
              </a:rPr>
              <a:t>Y</a:t>
            </a:r>
            <a:r>
              <a:rPr lang="fa-IR" sz="2400" spc="-5" dirty="0" smtClean="0">
                <a:solidFill>
                  <a:srgbClr val="222222"/>
                </a:solidFill>
                <a:latin typeface="IRNazanin" panose="02000506000000020002" pitchFamily="2" charset="-78"/>
                <a:cs typeface="IRNazanin" panose="02000506000000020002" pitchFamily="2" charset="-78"/>
              </a:rPr>
              <a:t> با هم شبیه هستند اگر فاصله بین میانگین ها، فاصله بین کوواریانس ها و فاصله بین همبستگی ها </a:t>
            </a:r>
            <a:r>
              <a:rPr lang="fa-IR" sz="2400" b="1" spc="-5" dirty="0" smtClean="0">
                <a:solidFill>
                  <a:srgbClr val="FF0000"/>
                </a:solidFill>
                <a:latin typeface="IRNazanin" panose="02000506000000020002" pitchFamily="2" charset="-78"/>
                <a:cs typeface="IRNazanin" panose="02000506000000020002" pitchFamily="2" charset="-78"/>
              </a:rPr>
              <a:t>حداقل</a:t>
            </a:r>
            <a:r>
              <a:rPr lang="fa-IR" sz="2400" spc="-5" dirty="0" smtClean="0">
                <a:solidFill>
                  <a:srgbClr val="222222"/>
                </a:solidFill>
                <a:latin typeface="IRNazanin" panose="02000506000000020002" pitchFamily="2" charset="-78"/>
                <a:cs typeface="IRNazanin" panose="02000506000000020002" pitchFamily="2" charset="-78"/>
              </a:rPr>
              <a:t> باشد. </a:t>
            </a:r>
            <a:r>
              <a:rPr lang="fa-IR" sz="2400" b="1" u="sng" spc="-5" dirty="0" smtClean="0">
                <a:solidFill>
                  <a:srgbClr val="0070C0"/>
                </a:solidFill>
                <a:latin typeface="IRNazanin" panose="02000506000000020002" pitchFamily="2" charset="-78"/>
                <a:cs typeface="IRNazanin" panose="02000506000000020002" pitchFamily="2" charset="-78"/>
              </a:rPr>
              <a:t>یعنی رفتار آماری آنها را بررسی می کنیم</a:t>
            </a:r>
            <a:r>
              <a:rPr lang="fa-IR" sz="2400" b="1" spc="-5" dirty="0" smtClean="0">
                <a:solidFill>
                  <a:srgbClr val="222222"/>
                </a:solidFill>
                <a:latin typeface="IRNazanin" panose="02000506000000020002" pitchFamily="2" charset="-78"/>
                <a:cs typeface="IRNazanin" panose="02000506000000020002" pitchFamily="2" charset="-78"/>
              </a:rPr>
              <a:t>.</a:t>
            </a:r>
          </a:p>
        </p:txBody>
      </p:sp>
      <p:sp>
        <p:nvSpPr>
          <p:cNvPr id="12" name="object 6"/>
          <p:cNvSpPr txBox="1"/>
          <p:nvPr/>
        </p:nvSpPr>
        <p:spPr>
          <a:xfrm>
            <a:off x="665956" y="5625272"/>
            <a:ext cx="9699626" cy="3845925"/>
          </a:xfrm>
          <a:prstGeom prst="rect">
            <a:avLst/>
          </a:prstGeom>
        </p:spPr>
        <p:txBody>
          <a:bodyPr vert="horz" wrap="square" lIns="0" tIns="5080" rIns="0" bIns="0" rtlCol="0">
            <a:spAutoFit/>
          </a:bodyPr>
          <a:lstStyle/>
          <a:p>
            <a:pPr marL="12700" marR="5080" algn="r" rtl="1">
              <a:lnSpc>
                <a:spcPct val="104200"/>
              </a:lnSpc>
              <a:spcBef>
                <a:spcPts val="40"/>
              </a:spcBef>
            </a:pPr>
            <a:r>
              <a:rPr lang="fa-IR" sz="2400" b="1" dirty="0">
                <a:latin typeface="IRNazanin" panose="02000506000000020002" pitchFamily="2" charset="-78"/>
                <a:cs typeface="IRNazanin" panose="02000506000000020002" pitchFamily="2" charset="-78"/>
              </a:rPr>
              <a:t>تعریف شباهت آماری را دقیق‌تر </a:t>
            </a:r>
            <a:r>
              <a:rPr lang="fa-IR" sz="2400" b="1" dirty="0" smtClean="0">
                <a:latin typeface="IRNazanin" panose="02000506000000020002" pitchFamily="2" charset="-78"/>
                <a:cs typeface="IRNazanin" panose="02000506000000020002" pitchFamily="2" charset="-78"/>
              </a:rPr>
              <a:t>می‌کنیم</a:t>
            </a:r>
            <a:r>
              <a:rPr lang="fa-IR" sz="2400" dirty="0" smtClean="0">
                <a:latin typeface="IRNazanin" panose="02000506000000020002" pitchFamily="2" charset="-78"/>
                <a:cs typeface="IRNazanin" panose="02000506000000020002" pitchFamily="2" charset="-78"/>
              </a:rPr>
              <a:t> </a:t>
            </a:r>
            <a:r>
              <a:rPr lang="fa-IR" sz="2400" dirty="0">
                <a:latin typeface="IRNazanin" panose="02000506000000020002" pitchFamily="2" charset="-78"/>
                <a:cs typeface="IRNazanin" panose="02000506000000020002" pitchFamily="2" charset="-78"/>
              </a:rPr>
              <a:t>و بعد </a:t>
            </a:r>
            <a:r>
              <a:rPr lang="fa-IR" sz="2400" b="1" dirty="0">
                <a:latin typeface="IRNazanin" panose="02000506000000020002" pitchFamily="2" charset="-78"/>
                <a:cs typeface="IRNazanin" panose="02000506000000020002" pitchFamily="2" charset="-78"/>
              </a:rPr>
              <a:t>انگیزهٔ ورود به الگوریتم ژنتیک برای جایگزینی داده‌های گمشده</a:t>
            </a:r>
            <a:r>
              <a:rPr lang="fa-IR" sz="2400" dirty="0">
                <a:latin typeface="IRNazanin" panose="02000506000000020002" pitchFamily="2" charset="-78"/>
                <a:cs typeface="IRNazanin" panose="02000506000000020002" pitchFamily="2" charset="-78"/>
              </a:rPr>
              <a:t> را توضیح </a:t>
            </a:r>
            <a:r>
              <a:rPr lang="fa-IR" sz="2400" dirty="0" smtClean="0">
                <a:latin typeface="IRNazanin" panose="02000506000000020002" pitchFamily="2" charset="-78"/>
                <a:cs typeface="IRNazanin" panose="02000506000000020002" pitchFamily="2" charset="-78"/>
              </a:rPr>
              <a:t>می‌دهیم.</a:t>
            </a:r>
          </a:p>
          <a:p>
            <a:pPr marL="12700" marR="5080" algn="l">
              <a:lnSpc>
                <a:spcPct val="104200"/>
              </a:lnSpc>
              <a:spcBef>
                <a:spcPts val="40"/>
              </a:spcBef>
            </a:pPr>
            <a:r>
              <a:rPr lang="en-US" sz="2400" dirty="0" err="1">
                <a:latin typeface="IRNazanin" panose="02000506000000020002" pitchFamily="2" charset="-78"/>
                <a:cs typeface="IRNazanin" panose="02000506000000020002" pitchFamily="2" charset="-78"/>
              </a:rPr>
              <a:t>Dr</a:t>
            </a:r>
            <a:r>
              <a:rPr lang="en-US" sz="2400" dirty="0">
                <a:latin typeface="IRNazanin" panose="02000506000000020002" pitchFamily="2" charset="-78"/>
                <a:cs typeface="IRNazanin" panose="02000506000000020002" pitchFamily="2" charset="-78"/>
              </a:rPr>
              <a:t>​(</a:t>
            </a:r>
            <a:r>
              <a:rPr lang="en-US" sz="2400" dirty="0" err="1">
                <a:latin typeface="IRNazanin" panose="02000506000000020002" pitchFamily="2" charset="-78"/>
                <a:cs typeface="IRNazanin" panose="02000506000000020002" pitchFamily="2" charset="-78"/>
              </a:rPr>
              <a:t>xˉ,y</a:t>
            </a:r>
            <a:r>
              <a:rPr lang="en-US" sz="2400" dirty="0">
                <a:latin typeface="IRNazanin" panose="02000506000000020002" pitchFamily="2" charset="-78"/>
                <a:cs typeface="IRNazanin" panose="02000506000000020002" pitchFamily="2" charset="-78"/>
              </a:rPr>
              <a:t>ˉ​</a:t>
            </a:r>
            <a:r>
              <a:rPr lang="en-US" sz="2400" dirty="0" smtClean="0">
                <a:latin typeface="IRNazanin" panose="02000506000000020002" pitchFamily="2" charset="-78"/>
                <a:cs typeface="IRNazanin" panose="02000506000000020002" pitchFamily="2" charset="-78"/>
              </a:rPr>
              <a:t>)</a:t>
            </a:r>
            <a:r>
              <a:rPr lang="fa-IR" sz="2400" dirty="0" smtClean="0">
                <a:latin typeface="IRNazanin" panose="02000506000000020002" pitchFamily="2" charset="-78"/>
                <a:cs typeface="IRNazanin" panose="02000506000000020002" pitchFamily="2" charset="-78"/>
              </a:rPr>
              <a:t> </a:t>
            </a:r>
            <a:r>
              <a:rPr lang="en-US" sz="2400" dirty="0" smtClean="0">
                <a:latin typeface="IRNazanin" panose="02000506000000020002" pitchFamily="2" charset="-78"/>
                <a:cs typeface="IRNazanin" panose="02000506000000020002" pitchFamily="2" charset="-78"/>
              </a:rPr>
              <a:t>→</a:t>
            </a:r>
            <a:r>
              <a:rPr lang="fa-IR" sz="2400" dirty="0" smtClean="0">
                <a:latin typeface="IRNazanin" panose="02000506000000020002" pitchFamily="2" charset="-78"/>
                <a:cs typeface="IRNazanin" panose="02000506000000020002" pitchFamily="2" charset="-78"/>
              </a:rPr>
              <a:t> </a:t>
            </a:r>
            <a:r>
              <a:rPr lang="en-US" sz="2400" dirty="0" smtClean="0">
                <a:latin typeface="IRNazanin" panose="02000506000000020002" pitchFamily="2" charset="-78"/>
                <a:cs typeface="IRNazanin" panose="02000506000000020002" pitchFamily="2" charset="-78"/>
              </a:rPr>
              <a:t>0		</a:t>
            </a:r>
            <a:r>
              <a:rPr lang="en-US" sz="2400" b="1" dirty="0" smtClean="0">
                <a:latin typeface="IRNazanin" panose="02000506000000020002" pitchFamily="2" charset="-78"/>
                <a:cs typeface="IRNazanin" panose="02000506000000020002" pitchFamily="2" charset="-78"/>
              </a:rPr>
              <a:t>(2)</a:t>
            </a:r>
            <a:endParaRPr lang="fa-IR" sz="2400" b="1" dirty="0" smtClean="0">
              <a:latin typeface="IRNazanin" panose="02000506000000020002" pitchFamily="2" charset="-78"/>
              <a:cs typeface="IRNazanin" panose="02000506000000020002" pitchFamily="2" charset="-78"/>
            </a:endParaRPr>
          </a:p>
          <a:p>
            <a:pPr marL="12700" marR="5080" algn="r" rtl="1">
              <a:lnSpc>
                <a:spcPct val="104200"/>
              </a:lnSpc>
              <a:spcBef>
                <a:spcPts val="40"/>
              </a:spcBef>
            </a:pPr>
            <a:r>
              <a:rPr lang="fa-IR" sz="2400" dirty="0">
                <a:latin typeface="IRNazanin" panose="02000506000000020002" pitchFamily="2" charset="-78"/>
                <a:cs typeface="IRNazanin" panose="02000506000000020002" pitchFamily="2" charset="-78"/>
              </a:rPr>
              <a:t>فاصلهٔ مینکوفسکی بین </a:t>
            </a:r>
            <a:r>
              <a:rPr lang="fa-IR" sz="2400" b="1" dirty="0">
                <a:latin typeface="IRNazanin" panose="02000506000000020002" pitchFamily="2" charset="-78"/>
                <a:cs typeface="IRNazanin" panose="02000506000000020002" pitchFamily="2" charset="-78"/>
              </a:rPr>
              <a:t>میانگین‌های</a:t>
            </a:r>
            <a:r>
              <a:rPr lang="fa-IR" sz="2400" dirty="0">
                <a:latin typeface="IRNazanin" panose="02000506000000020002" pitchFamily="2" charset="-78"/>
                <a:cs typeface="IRNazanin" panose="02000506000000020002" pitchFamily="2" charset="-78"/>
              </a:rPr>
              <a:t> دو ماتریس </a:t>
            </a:r>
            <a:r>
              <a:rPr lang="en-US" sz="2400" dirty="0" smtClean="0">
                <a:latin typeface="IRNazanin" panose="02000506000000020002" pitchFamily="2" charset="-78"/>
                <a:cs typeface="IRNazanin" panose="02000506000000020002" pitchFamily="2" charset="-78"/>
              </a:rPr>
              <a:t>X </a:t>
            </a:r>
            <a:r>
              <a:rPr lang="fa-IR" sz="2400" dirty="0" smtClean="0">
                <a:latin typeface="IRNazanin" panose="02000506000000020002" pitchFamily="2" charset="-78"/>
                <a:cs typeface="IRNazanin" panose="02000506000000020002" pitchFamily="2" charset="-78"/>
              </a:rPr>
              <a:t>و</a:t>
            </a:r>
            <a:r>
              <a:rPr lang="en-US" sz="2400" dirty="0" smtClean="0">
                <a:latin typeface="IRNazanin" panose="02000506000000020002" pitchFamily="2" charset="-78"/>
                <a:cs typeface="IRNazanin" panose="02000506000000020002" pitchFamily="2" charset="-78"/>
              </a:rPr>
              <a:t>Y </a:t>
            </a:r>
            <a:r>
              <a:rPr lang="fa-IR" sz="2400" dirty="0" smtClean="0">
                <a:latin typeface="IRNazanin" panose="02000506000000020002" pitchFamily="2" charset="-78"/>
                <a:cs typeface="IRNazanin" panose="02000506000000020002" pitchFamily="2" charset="-78"/>
              </a:rPr>
              <a:t> به </a:t>
            </a:r>
            <a:r>
              <a:rPr lang="fa-IR" sz="2400" dirty="0">
                <a:latin typeface="IRNazanin" panose="02000506000000020002" pitchFamily="2" charset="-78"/>
                <a:cs typeface="IRNazanin" panose="02000506000000020002" pitchFamily="2" charset="-78"/>
              </a:rPr>
              <a:t>صفر میل کند. پس میانگین‌ها تقریباً </a:t>
            </a:r>
            <a:r>
              <a:rPr lang="fa-IR" sz="2400" dirty="0" smtClean="0">
                <a:latin typeface="IRNazanin" panose="02000506000000020002" pitchFamily="2" charset="-78"/>
                <a:cs typeface="IRNazanin" panose="02000506000000020002" pitchFamily="2" charset="-78"/>
              </a:rPr>
              <a:t>برابرند</a:t>
            </a:r>
          </a:p>
          <a:p>
            <a:pPr marL="12700" marR="5080" algn="r" rtl="1">
              <a:lnSpc>
                <a:spcPct val="104200"/>
              </a:lnSpc>
              <a:spcBef>
                <a:spcPts val="40"/>
              </a:spcBef>
            </a:pPr>
            <a:endParaRPr lang="fa-IR" sz="2400" dirty="0" smtClean="0">
              <a:latin typeface="IRNazanin" panose="02000506000000020002" pitchFamily="2" charset="-78"/>
              <a:cs typeface="IRNazanin" panose="02000506000000020002" pitchFamily="2" charset="-78"/>
            </a:endParaRPr>
          </a:p>
          <a:p>
            <a:pPr marL="12700" marR="5080" algn="l">
              <a:lnSpc>
                <a:spcPct val="104200"/>
              </a:lnSpc>
              <a:spcBef>
                <a:spcPts val="40"/>
              </a:spcBef>
            </a:pPr>
            <a:r>
              <a:rPr lang="en-US" sz="2400" dirty="0" err="1">
                <a:latin typeface="IRNazanin" panose="02000506000000020002" pitchFamily="2" charset="-78"/>
                <a:cs typeface="IRNazanin" panose="02000506000000020002" pitchFamily="2" charset="-78"/>
              </a:rPr>
              <a:t>Dr</a:t>
            </a:r>
            <a:r>
              <a:rPr lang="en-US" sz="2400" dirty="0">
                <a:latin typeface="IRNazanin" panose="02000506000000020002" pitchFamily="2" charset="-78"/>
                <a:cs typeface="IRNazanin" panose="02000506000000020002" pitchFamily="2" charset="-78"/>
              </a:rPr>
              <a:t>​(SX​,SY​</a:t>
            </a:r>
            <a:r>
              <a:rPr lang="en-US" sz="2400" dirty="0" smtClean="0">
                <a:latin typeface="IRNazanin" panose="02000506000000020002" pitchFamily="2" charset="-78"/>
                <a:cs typeface="IRNazanin" panose="02000506000000020002" pitchFamily="2" charset="-78"/>
              </a:rPr>
              <a:t>)</a:t>
            </a:r>
            <a:r>
              <a:rPr lang="fa-IR" sz="2400" dirty="0" smtClean="0">
                <a:latin typeface="IRNazanin" panose="02000506000000020002" pitchFamily="2" charset="-78"/>
                <a:cs typeface="IRNazanin" panose="02000506000000020002" pitchFamily="2" charset="-78"/>
              </a:rPr>
              <a:t> </a:t>
            </a:r>
            <a:r>
              <a:rPr lang="en-US" sz="2400" dirty="0" smtClean="0">
                <a:latin typeface="IRNazanin" panose="02000506000000020002" pitchFamily="2" charset="-78"/>
                <a:cs typeface="IRNazanin" panose="02000506000000020002" pitchFamily="2" charset="-78"/>
              </a:rPr>
              <a:t>→</a:t>
            </a:r>
            <a:r>
              <a:rPr lang="fa-IR" sz="2400" dirty="0" smtClean="0">
                <a:latin typeface="IRNazanin" panose="02000506000000020002" pitchFamily="2" charset="-78"/>
                <a:cs typeface="IRNazanin" panose="02000506000000020002" pitchFamily="2" charset="-78"/>
              </a:rPr>
              <a:t> </a:t>
            </a:r>
            <a:r>
              <a:rPr lang="en-US" sz="2400" dirty="0" smtClean="0">
                <a:latin typeface="IRNazanin" panose="02000506000000020002" pitchFamily="2" charset="-78"/>
                <a:cs typeface="IRNazanin" panose="02000506000000020002" pitchFamily="2" charset="-78"/>
              </a:rPr>
              <a:t>0		</a:t>
            </a:r>
            <a:r>
              <a:rPr lang="en-US" sz="2400" b="1" dirty="0" smtClean="0">
                <a:latin typeface="IRNazanin" panose="02000506000000020002" pitchFamily="2" charset="-78"/>
                <a:cs typeface="IRNazanin" panose="02000506000000020002" pitchFamily="2" charset="-78"/>
              </a:rPr>
              <a:t>(3)</a:t>
            </a:r>
            <a:endParaRPr lang="fa-IR" sz="2400" b="1" dirty="0" smtClean="0">
              <a:latin typeface="IRNazanin" panose="02000506000000020002" pitchFamily="2" charset="-78"/>
              <a:cs typeface="IRNazanin" panose="02000506000000020002" pitchFamily="2" charset="-78"/>
            </a:endParaRPr>
          </a:p>
          <a:p>
            <a:pPr marL="12700" marR="5080" algn="r" rtl="1">
              <a:lnSpc>
                <a:spcPct val="104200"/>
              </a:lnSpc>
              <a:spcBef>
                <a:spcPts val="40"/>
              </a:spcBef>
            </a:pPr>
            <a:r>
              <a:rPr lang="fa-IR" sz="2400" dirty="0">
                <a:latin typeface="IRNazanin" panose="02000506000000020002" pitchFamily="2" charset="-78"/>
                <a:cs typeface="IRNazanin" panose="02000506000000020002" pitchFamily="2" charset="-78"/>
              </a:rPr>
              <a:t>فاصله بین </a:t>
            </a:r>
            <a:r>
              <a:rPr lang="fa-IR" sz="2400" b="1" dirty="0">
                <a:latin typeface="IRNazanin" panose="02000506000000020002" pitchFamily="2" charset="-78"/>
                <a:cs typeface="IRNazanin" panose="02000506000000020002" pitchFamily="2" charset="-78"/>
              </a:rPr>
              <a:t>ماتریس‌های کوواریانس</a:t>
            </a:r>
            <a:r>
              <a:rPr lang="fa-IR" sz="2400" dirty="0">
                <a:latin typeface="IRNazanin" panose="02000506000000020002" pitchFamily="2" charset="-78"/>
                <a:cs typeface="IRNazanin" panose="02000506000000020002" pitchFamily="2" charset="-78"/>
              </a:rPr>
              <a:t> </a:t>
            </a:r>
            <a:r>
              <a:rPr lang="en-US" sz="2400" dirty="0" smtClean="0">
                <a:latin typeface="IRNazanin" panose="02000506000000020002" pitchFamily="2" charset="-78"/>
                <a:cs typeface="IRNazanin" panose="02000506000000020002" pitchFamily="2" charset="-78"/>
              </a:rPr>
              <a:t>X </a:t>
            </a:r>
            <a:r>
              <a:rPr lang="fa-IR" sz="2400" dirty="0">
                <a:latin typeface="IRNazanin" panose="02000506000000020002" pitchFamily="2" charset="-78"/>
                <a:cs typeface="IRNazanin" panose="02000506000000020002" pitchFamily="2" charset="-78"/>
              </a:rPr>
              <a:t>و </a:t>
            </a:r>
            <a:r>
              <a:rPr lang="en-US" sz="2400" dirty="0" smtClean="0">
                <a:latin typeface="IRNazanin" panose="02000506000000020002" pitchFamily="2" charset="-78"/>
                <a:cs typeface="IRNazanin" panose="02000506000000020002" pitchFamily="2" charset="-78"/>
              </a:rPr>
              <a:t>Y</a:t>
            </a:r>
            <a:r>
              <a:rPr lang="fa-IR" sz="2400" dirty="0" smtClean="0">
                <a:latin typeface="IRNazanin" panose="02000506000000020002" pitchFamily="2" charset="-78"/>
                <a:cs typeface="IRNazanin" panose="02000506000000020002" pitchFamily="2" charset="-78"/>
              </a:rPr>
              <a:t> ناچیز باشد</a:t>
            </a:r>
            <a:r>
              <a:rPr lang="fa-IR" sz="2400" dirty="0">
                <a:latin typeface="IRNazanin" panose="02000506000000020002" pitchFamily="2" charset="-78"/>
                <a:cs typeface="IRNazanin" panose="02000506000000020002" pitchFamily="2" charset="-78"/>
              </a:rPr>
              <a:t>. بنابراین پراکندگی و وابستگی متغیرها در دو ماتریس مشابه </a:t>
            </a:r>
            <a:r>
              <a:rPr lang="fa-IR" sz="2400" dirty="0" smtClean="0">
                <a:latin typeface="IRNazanin" panose="02000506000000020002" pitchFamily="2" charset="-78"/>
                <a:cs typeface="IRNazanin" panose="02000506000000020002" pitchFamily="2" charset="-78"/>
              </a:rPr>
              <a:t>است</a:t>
            </a:r>
          </a:p>
          <a:p>
            <a:pPr marL="12700" marR="5080" algn="l">
              <a:lnSpc>
                <a:spcPct val="104200"/>
              </a:lnSpc>
              <a:spcBef>
                <a:spcPts val="40"/>
              </a:spcBef>
            </a:pPr>
            <a:r>
              <a:rPr lang="en-US" sz="2400" dirty="0" err="1">
                <a:latin typeface="IRNazanin" panose="02000506000000020002" pitchFamily="2" charset="-78"/>
                <a:cs typeface="IRNazanin" panose="02000506000000020002" pitchFamily="2" charset="-78"/>
              </a:rPr>
              <a:t>Dr</a:t>
            </a:r>
            <a:r>
              <a:rPr lang="en-US" sz="2400" dirty="0">
                <a:latin typeface="IRNazanin" panose="02000506000000020002" pitchFamily="2" charset="-78"/>
                <a:cs typeface="IRNazanin" panose="02000506000000020002" pitchFamily="2" charset="-78"/>
              </a:rPr>
              <a:t>​(</a:t>
            </a:r>
            <a:r>
              <a:rPr lang="en-US" sz="2400" dirty="0" err="1">
                <a:latin typeface="IRNazanin" panose="02000506000000020002" pitchFamily="2" charset="-78"/>
                <a:cs typeface="IRNazanin" panose="02000506000000020002" pitchFamily="2" charset="-78"/>
              </a:rPr>
              <a:t>bX</a:t>
            </a:r>
            <a:r>
              <a:rPr lang="en-US" sz="2400" dirty="0">
                <a:latin typeface="IRNazanin" panose="02000506000000020002" pitchFamily="2" charset="-78"/>
                <a:cs typeface="IRNazanin" panose="02000506000000020002" pitchFamily="2" charset="-78"/>
              </a:rPr>
              <a:t>​,</a:t>
            </a:r>
            <a:r>
              <a:rPr lang="en-US" sz="2400" dirty="0" err="1">
                <a:latin typeface="IRNazanin" panose="02000506000000020002" pitchFamily="2" charset="-78"/>
                <a:cs typeface="IRNazanin" panose="02000506000000020002" pitchFamily="2" charset="-78"/>
              </a:rPr>
              <a:t>bY</a:t>
            </a:r>
            <a:r>
              <a:rPr lang="en-US" sz="2400" dirty="0">
                <a:latin typeface="IRNazanin" panose="02000506000000020002" pitchFamily="2" charset="-78"/>
                <a:cs typeface="IRNazanin" panose="02000506000000020002" pitchFamily="2" charset="-78"/>
              </a:rPr>
              <a:t>​</a:t>
            </a:r>
            <a:r>
              <a:rPr lang="en-US" sz="2400" dirty="0" smtClean="0">
                <a:latin typeface="IRNazanin" panose="02000506000000020002" pitchFamily="2" charset="-78"/>
                <a:cs typeface="IRNazanin" panose="02000506000000020002" pitchFamily="2" charset="-78"/>
              </a:rPr>
              <a:t>)</a:t>
            </a:r>
            <a:r>
              <a:rPr lang="fa-IR" sz="2400" dirty="0" smtClean="0">
                <a:latin typeface="IRNazanin" panose="02000506000000020002" pitchFamily="2" charset="-78"/>
                <a:cs typeface="IRNazanin" panose="02000506000000020002" pitchFamily="2" charset="-78"/>
              </a:rPr>
              <a:t> </a:t>
            </a:r>
            <a:r>
              <a:rPr lang="en-US" sz="2400" dirty="0" smtClean="0">
                <a:latin typeface="IRNazanin" panose="02000506000000020002" pitchFamily="2" charset="-78"/>
                <a:cs typeface="IRNazanin" panose="02000506000000020002" pitchFamily="2" charset="-78"/>
              </a:rPr>
              <a:t>→</a:t>
            </a:r>
            <a:r>
              <a:rPr lang="fa-IR" sz="2400" dirty="0" smtClean="0">
                <a:latin typeface="IRNazanin" panose="02000506000000020002" pitchFamily="2" charset="-78"/>
                <a:cs typeface="IRNazanin" panose="02000506000000020002" pitchFamily="2" charset="-78"/>
              </a:rPr>
              <a:t> </a:t>
            </a:r>
            <a:r>
              <a:rPr lang="en-US" sz="2400" dirty="0" smtClean="0">
                <a:latin typeface="IRNazanin" panose="02000506000000020002" pitchFamily="2" charset="-78"/>
                <a:cs typeface="IRNazanin" panose="02000506000000020002" pitchFamily="2" charset="-78"/>
              </a:rPr>
              <a:t>0		</a:t>
            </a:r>
            <a:r>
              <a:rPr lang="en-US" sz="2400" b="1" dirty="0" smtClean="0">
                <a:latin typeface="IRNazanin" panose="02000506000000020002" pitchFamily="2" charset="-78"/>
                <a:cs typeface="IRNazanin" panose="02000506000000020002" pitchFamily="2" charset="-78"/>
              </a:rPr>
              <a:t>(4)</a:t>
            </a:r>
            <a:endParaRPr lang="fa-IR" sz="2400" b="1" dirty="0" smtClean="0">
              <a:latin typeface="IRNazanin" panose="02000506000000020002" pitchFamily="2" charset="-78"/>
              <a:cs typeface="IRNazanin" panose="02000506000000020002" pitchFamily="2" charset="-78"/>
            </a:endParaRPr>
          </a:p>
          <a:p>
            <a:pPr marL="12700" marR="5080" algn="r" rtl="1">
              <a:lnSpc>
                <a:spcPct val="104200"/>
              </a:lnSpc>
              <a:spcBef>
                <a:spcPts val="40"/>
              </a:spcBef>
            </a:pPr>
            <a:r>
              <a:rPr lang="fa-IR" sz="2400" dirty="0">
                <a:latin typeface="IRNazanin" panose="02000506000000020002" pitchFamily="2" charset="-78"/>
                <a:cs typeface="IRNazanin" panose="02000506000000020002" pitchFamily="2" charset="-78"/>
              </a:rPr>
              <a:t>فاصله بین </a:t>
            </a:r>
            <a:r>
              <a:rPr lang="fa-IR" sz="2400" b="1" dirty="0" smtClean="0">
                <a:latin typeface="IRNazanin" panose="02000506000000020002" pitchFamily="2" charset="-78"/>
                <a:cs typeface="IRNazanin" panose="02000506000000020002" pitchFamily="2" charset="-78"/>
              </a:rPr>
              <a:t>چولگی </a:t>
            </a:r>
            <a:r>
              <a:rPr lang="fa-IR" sz="2400" dirty="0" smtClean="0">
                <a:latin typeface="IRNazanin" panose="02000506000000020002" pitchFamily="2" charset="-78"/>
                <a:cs typeface="IRNazanin" panose="02000506000000020002" pitchFamily="2" charset="-78"/>
              </a:rPr>
              <a:t>داده‌ها </a:t>
            </a:r>
            <a:r>
              <a:rPr lang="fa-IR" sz="2400" dirty="0">
                <a:latin typeface="IRNazanin" panose="02000506000000020002" pitchFamily="2" charset="-78"/>
                <a:cs typeface="IRNazanin" panose="02000506000000020002" pitchFamily="2" charset="-78"/>
              </a:rPr>
              <a:t>کم باشد یعنی شکل توزیع‌ها (چپ‌چوله یا راست‌چوله بودن) مشابه است</a:t>
            </a:r>
            <a:endParaRPr lang="fa-IR" sz="2400" spc="-5" dirty="0" smtClean="0">
              <a:solidFill>
                <a:srgbClr val="222222"/>
              </a:solidFill>
              <a:latin typeface="IRNazanin" panose="02000506000000020002" pitchFamily="2" charset="-78"/>
              <a:cs typeface="IRNazanin" panose="02000506000000020002"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down)">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20"/>
                                        </p:tgtEl>
                                        <p:attrNameLst>
                                          <p:attrName>style.visibility</p:attrName>
                                        </p:attrNameLst>
                                      </p:cBhvr>
                                      <p:to>
                                        <p:strVal val="visible"/>
                                      </p:to>
                                    </p:set>
                                    <p:anim calcmode="lin" valueType="num">
                                      <p:cBhvr additive="base">
                                        <p:cTn id="22" dur="500" fill="hold"/>
                                        <p:tgtEl>
                                          <p:spTgt spid="20"/>
                                        </p:tgtEl>
                                        <p:attrNameLst>
                                          <p:attrName>ppt_x</p:attrName>
                                        </p:attrNameLst>
                                      </p:cBhvr>
                                      <p:tavLst>
                                        <p:tav tm="0">
                                          <p:val>
                                            <p:strVal val="#ppt_x"/>
                                          </p:val>
                                        </p:tav>
                                        <p:tav tm="100000">
                                          <p:val>
                                            <p:strVal val="#ppt_x"/>
                                          </p:val>
                                        </p:tav>
                                      </p:tavLst>
                                    </p:anim>
                                    <p:anim calcmode="lin" valueType="num">
                                      <p:cBhvr additive="base">
                                        <p:cTn id="23"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14"/>
                                        </p:tgtEl>
                                        <p:attrNameLst>
                                          <p:attrName>style.visibility</p:attrName>
                                        </p:attrNameLst>
                                      </p:cBhvr>
                                      <p:to>
                                        <p:strVal val="visible"/>
                                      </p:to>
                                    </p:set>
                                    <p:anim calcmode="lin" valueType="num">
                                      <p:cBhvr additive="base">
                                        <p:cTn id="28" dur="500" fill="hold"/>
                                        <p:tgtEl>
                                          <p:spTgt spid="14"/>
                                        </p:tgtEl>
                                        <p:attrNameLst>
                                          <p:attrName>ppt_x</p:attrName>
                                        </p:attrNameLst>
                                      </p:cBhvr>
                                      <p:tavLst>
                                        <p:tav tm="0">
                                          <p:val>
                                            <p:strVal val="#ppt_x"/>
                                          </p:val>
                                        </p:tav>
                                        <p:tav tm="100000">
                                          <p:val>
                                            <p:strVal val="#ppt_x"/>
                                          </p:val>
                                        </p:tav>
                                      </p:tavLst>
                                    </p:anim>
                                    <p:anim calcmode="lin" valueType="num">
                                      <p:cBhvr additive="base">
                                        <p:cTn id="29"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 calcmode="lin" valueType="num">
                                      <p:cBhvr>
                                        <p:cTn id="34" dur="500" fill="hold"/>
                                        <p:tgtEl>
                                          <p:spTgt spid="11"/>
                                        </p:tgtEl>
                                        <p:attrNameLst>
                                          <p:attrName>ppt_w</p:attrName>
                                        </p:attrNameLst>
                                      </p:cBhvr>
                                      <p:tavLst>
                                        <p:tav tm="0">
                                          <p:val>
                                            <p:fltVal val="0"/>
                                          </p:val>
                                        </p:tav>
                                        <p:tav tm="100000">
                                          <p:val>
                                            <p:strVal val="#ppt_w"/>
                                          </p:val>
                                        </p:tav>
                                      </p:tavLst>
                                    </p:anim>
                                    <p:anim calcmode="lin" valueType="num">
                                      <p:cBhvr>
                                        <p:cTn id="35" dur="500" fill="hold"/>
                                        <p:tgtEl>
                                          <p:spTgt spid="11"/>
                                        </p:tgtEl>
                                        <p:attrNameLst>
                                          <p:attrName>ppt_h</p:attrName>
                                        </p:attrNameLst>
                                      </p:cBhvr>
                                      <p:tavLst>
                                        <p:tav tm="0">
                                          <p:val>
                                            <p:fltVal val="0"/>
                                          </p:val>
                                        </p:tav>
                                        <p:tav tm="100000">
                                          <p:val>
                                            <p:strVal val="#ppt_h"/>
                                          </p:val>
                                        </p:tav>
                                      </p:tavLst>
                                    </p:anim>
                                    <p:animEffect transition="in" filter="fade">
                                      <p:cBhvr>
                                        <p:cTn id="36" dur="500"/>
                                        <p:tgtEl>
                                          <p:spTgt spid="11"/>
                                        </p:tgtEl>
                                      </p:cBhvr>
                                    </p:animEffect>
                                  </p:childTnLst>
                                </p:cTn>
                              </p:par>
                            </p:childTnLst>
                          </p:cTn>
                        </p:par>
                      </p:childTnLst>
                    </p:cTn>
                  </p:par>
                  <p:par>
                    <p:cTn id="37" fill="hold">
                      <p:stCondLst>
                        <p:cond delay="indefinite"/>
                      </p:stCondLst>
                      <p:childTnLst>
                        <p:par>
                          <p:cTn id="38" fill="hold">
                            <p:stCondLst>
                              <p:cond delay="0"/>
                            </p:stCondLst>
                            <p:childTnLst>
                              <p:par>
                                <p:cTn id="39" presetID="14" presetClass="entr" presetSubtype="10"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randombar(horizontal)">
                                      <p:cBhvr>
                                        <p:cTn id="4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20" grpId="0"/>
      <p:bldP spid="10" grpId="0"/>
      <p:bldP spid="11"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6"/>
          <p:cNvSpPr txBox="1"/>
          <p:nvPr/>
        </p:nvSpPr>
        <p:spPr>
          <a:xfrm>
            <a:off x="10948774" y="1892298"/>
            <a:ext cx="7691720" cy="7302640"/>
          </a:xfrm>
          <a:prstGeom prst="rect">
            <a:avLst/>
          </a:prstGeom>
        </p:spPr>
        <p:txBody>
          <a:bodyPr vert="horz" wrap="square" lIns="0" tIns="5080" rIns="0" bIns="0" rtlCol="0">
            <a:spAutoFit/>
          </a:bodyPr>
          <a:lstStyle/>
          <a:p>
            <a:pPr marL="12700" marR="5080" algn="r" rtl="1">
              <a:lnSpc>
                <a:spcPct val="104200"/>
              </a:lnSpc>
              <a:spcBef>
                <a:spcPts val="40"/>
              </a:spcBef>
            </a:pPr>
            <a:r>
              <a:rPr lang="fa-IR" sz="2400" b="1" dirty="0">
                <a:latin typeface="IRNazanin" panose="02000506000000020002" pitchFamily="2" charset="-78"/>
                <a:cs typeface="IRNazanin" panose="02000506000000020002" pitchFamily="2" charset="-78"/>
              </a:rPr>
              <a:t>بردار چولگی مثل یک فلش است که نشان می‌دهد نامتقارنی داده‌ها در کدام بعد و به چه جهتی بیشتر است</a:t>
            </a:r>
            <a:r>
              <a:rPr lang="fa-IR" sz="2400" b="1" dirty="0" smtClean="0">
                <a:latin typeface="IRNazanin" panose="02000506000000020002" pitchFamily="2" charset="-78"/>
                <a:cs typeface="IRNazanin" panose="02000506000000020002" pitchFamily="2" charset="-78"/>
              </a:rPr>
              <a:t>.</a:t>
            </a:r>
          </a:p>
          <a:p>
            <a:pPr marL="12700" marR="5080" algn="r" rtl="1">
              <a:lnSpc>
                <a:spcPct val="104200"/>
              </a:lnSpc>
              <a:spcBef>
                <a:spcPts val="40"/>
              </a:spcBef>
            </a:pPr>
            <a:endParaRPr lang="en-US" sz="2400" b="1" dirty="0" smtClean="0">
              <a:latin typeface="IRNazanin" panose="02000506000000020002" pitchFamily="2" charset="-78"/>
              <a:cs typeface="IRNazanin" panose="02000506000000020002" pitchFamily="2" charset="-78"/>
            </a:endParaRPr>
          </a:p>
          <a:p>
            <a:pPr marL="12700" marR="5080" algn="r" rtl="1">
              <a:lnSpc>
                <a:spcPct val="104200"/>
              </a:lnSpc>
              <a:spcBef>
                <a:spcPts val="40"/>
              </a:spcBef>
            </a:pPr>
            <a:r>
              <a:rPr lang="fa-IR" sz="2400" spc="-5" dirty="0" smtClean="0">
                <a:solidFill>
                  <a:srgbClr val="222222"/>
                </a:solidFill>
                <a:latin typeface="IRNazanin" panose="02000506000000020002" pitchFamily="2" charset="-78"/>
                <a:cs typeface="IRNazanin" panose="02000506000000020002" pitchFamily="2" charset="-78"/>
              </a:rPr>
              <a:t>اگر داده های یک میوه فروشی، مانند </a:t>
            </a:r>
            <a:r>
              <a:rPr lang="fa-IR" sz="2400" b="1" spc="-5" dirty="0" smtClean="0">
                <a:solidFill>
                  <a:schemeClr val="accent6">
                    <a:lumMod val="75000"/>
                  </a:schemeClr>
                </a:solidFill>
                <a:latin typeface="IRNazanin" panose="02000506000000020002" pitchFamily="2" charset="-78"/>
                <a:cs typeface="IRNazanin" panose="02000506000000020002" pitchFamily="2" charset="-78"/>
              </a:rPr>
              <a:t>تعداد سیب </a:t>
            </a:r>
            <a:r>
              <a:rPr lang="fa-IR" sz="2400" spc="-5" dirty="0" smtClean="0">
                <a:solidFill>
                  <a:srgbClr val="222222"/>
                </a:solidFill>
                <a:latin typeface="IRNazanin" panose="02000506000000020002" pitchFamily="2" charset="-78"/>
                <a:cs typeface="IRNazanin" panose="02000506000000020002" pitchFamily="2" charset="-78"/>
              </a:rPr>
              <a:t>خریداری شده و </a:t>
            </a:r>
            <a:r>
              <a:rPr lang="fa-IR" sz="2400" b="1" spc="-5" dirty="0" smtClean="0">
                <a:solidFill>
                  <a:schemeClr val="accent6">
                    <a:lumMod val="75000"/>
                  </a:schemeClr>
                </a:solidFill>
                <a:latin typeface="IRNazanin" panose="02000506000000020002" pitchFamily="2" charset="-78"/>
                <a:cs typeface="IRNazanin" panose="02000506000000020002" pitchFamily="2" charset="-78"/>
              </a:rPr>
              <a:t>قیمت سیب </a:t>
            </a:r>
            <a:r>
              <a:rPr lang="fa-IR" sz="2400" spc="-5" dirty="0" smtClean="0">
                <a:solidFill>
                  <a:srgbClr val="222222"/>
                </a:solidFill>
                <a:latin typeface="IRNazanin" panose="02000506000000020002" pitchFamily="2" charset="-78"/>
                <a:cs typeface="IRNazanin" panose="02000506000000020002" pitchFamily="2" charset="-78"/>
              </a:rPr>
              <a:t>را به عنوان داده ها نگه داریم:</a:t>
            </a:r>
          </a:p>
          <a:p>
            <a:pPr marL="12700" marR="5080" algn="r" rtl="1">
              <a:lnSpc>
                <a:spcPct val="104200"/>
              </a:lnSpc>
              <a:spcBef>
                <a:spcPts val="40"/>
              </a:spcBef>
            </a:pPr>
            <a:endParaRPr lang="fa-IR" sz="2400" spc="-5" dirty="0" smtClean="0">
              <a:solidFill>
                <a:srgbClr val="222222"/>
              </a:solidFill>
              <a:latin typeface="IRNazanin" panose="02000506000000020002" pitchFamily="2" charset="-78"/>
              <a:cs typeface="IRNazanin" panose="02000506000000020002" pitchFamily="2" charset="-78"/>
            </a:endParaRPr>
          </a:p>
          <a:p>
            <a:pPr marL="12700" marR="5080" algn="r" rtl="1">
              <a:lnSpc>
                <a:spcPct val="104200"/>
              </a:lnSpc>
              <a:spcBef>
                <a:spcPts val="40"/>
              </a:spcBef>
            </a:pPr>
            <a:r>
              <a:rPr lang="fa-IR" sz="2400" spc="-5" dirty="0" smtClean="0">
                <a:solidFill>
                  <a:srgbClr val="222222"/>
                </a:solidFill>
                <a:latin typeface="IRNazanin" panose="02000506000000020002" pitchFamily="2" charset="-78"/>
                <a:cs typeface="IRNazanin" panose="02000506000000020002" pitchFamily="2" charset="-78"/>
              </a:rPr>
              <a:t>اگر بیشتر مشتری ها بین 2 تا 3 عدد سیب خریداری کنند.</a:t>
            </a:r>
          </a:p>
          <a:p>
            <a:pPr marL="12700" marR="5080" algn="r" rtl="1">
              <a:lnSpc>
                <a:spcPct val="104200"/>
              </a:lnSpc>
              <a:spcBef>
                <a:spcPts val="40"/>
              </a:spcBef>
            </a:pPr>
            <a:r>
              <a:rPr lang="fa-IR" sz="2400" spc="-5" dirty="0" smtClean="0">
                <a:solidFill>
                  <a:srgbClr val="222222"/>
                </a:solidFill>
                <a:latin typeface="IRNazanin" panose="02000506000000020002" pitchFamily="2" charset="-78"/>
                <a:cs typeface="IRNazanin" panose="02000506000000020002" pitchFamily="2" charset="-78"/>
              </a:rPr>
              <a:t> تعداد کمی نیز 8 عدد سیب بخرند. </a:t>
            </a:r>
          </a:p>
          <a:p>
            <a:pPr marL="12700" marR="5080" algn="r" rtl="1">
              <a:lnSpc>
                <a:spcPct val="104200"/>
              </a:lnSpc>
              <a:spcBef>
                <a:spcPts val="40"/>
              </a:spcBef>
            </a:pPr>
            <a:r>
              <a:rPr lang="fa-IR" sz="2400" spc="-5" dirty="0" smtClean="0">
                <a:solidFill>
                  <a:srgbClr val="222222"/>
                </a:solidFill>
                <a:latin typeface="IRNazanin" panose="02000506000000020002" pitchFamily="2" charset="-78"/>
                <a:cs typeface="IRNazanin" panose="02000506000000020002" pitchFamily="2" charset="-78"/>
              </a:rPr>
              <a:t>اختلاف بیشتری قیمت و کمترین قیمت (</a:t>
            </a:r>
            <a:r>
              <a:rPr lang="en-US" sz="2400" spc="-5" dirty="0" smtClean="0">
                <a:solidFill>
                  <a:srgbClr val="222222"/>
                </a:solidFill>
                <a:latin typeface="IRNazanin" panose="02000506000000020002" pitchFamily="2" charset="-78"/>
                <a:cs typeface="IRNazanin" panose="02000506000000020002" pitchFamily="2" charset="-78"/>
              </a:rPr>
              <a:t>8-2 = 6</a:t>
            </a:r>
            <a:r>
              <a:rPr lang="fa-IR" sz="2400" spc="-5" dirty="0" smtClean="0">
                <a:solidFill>
                  <a:srgbClr val="222222"/>
                </a:solidFill>
                <a:latin typeface="IRNazanin" panose="02000506000000020002" pitchFamily="2" charset="-78"/>
                <a:cs typeface="IRNazanin" panose="02000506000000020002" pitchFamily="2" charset="-78"/>
              </a:rPr>
              <a:t>) زیاد نیست.</a:t>
            </a:r>
          </a:p>
          <a:p>
            <a:pPr marL="12700" marR="5080" algn="r" rtl="1">
              <a:lnSpc>
                <a:spcPct val="104200"/>
              </a:lnSpc>
              <a:spcBef>
                <a:spcPts val="40"/>
              </a:spcBef>
            </a:pPr>
            <a:r>
              <a:rPr lang="fa-IR" sz="2400" b="1" u="sng" spc="-5" dirty="0" smtClean="0">
                <a:solidFill>
                  <a:srgbClr val="222222"/>
                </a:solidFill>
                <a:latin typeface="IRNazanin" panose="02000506000000020002" pitchFamily="2" charset="-78"/>
                <a:cs typeface="IRNazanin" panose="02000506000000020002" pitchFamily="2" charset="-78"/>
              </a:rPr>
              <a:t>بنابراین</a:t>
            </a:r>
            <a:r>
              <a:rPr lang="fa-IR" sz="2400" spc="-5" dirty="0" smtClean="0">
                <a:solidFill>
                  <a:srgbClr val="222222"/>
                </a:solidFill>
                <a:latin typeface="IRNazanin" panose="02000506000000020002" pitchFamily="2" charset="-78"/>
                <a:cs typeface="IRNazanin" panose="02000506000000020002" pitchFamily="2" charset="-78"/>
              </a:rPr>
              <a:t> بیشتر داده ها بین 2 و 3 هستند پس ویژگی تعداد سیب خریداری شده </a:t>
            </a:r>
            <a:r>
              <a:rPr lang="fa-IR" sz="2400" b="1" spc="-5" dirty="0" smtClean="0">
                <a:solidFill>
                  <a:srgbClr val="222222"/>
                </a:solidFill>
                <a:latin typeface="IRNazanin" panose="02000506000000020002" pitchFamily="2" charset="-78"/>
                <a:cs typeface="IRNazanin" panose="02000506000000020002" pitchFamily="2" charset="-78"/>
              </a:rPr>
              <a:t>تقریباً متقارن</a:t>
            </a:r>
            <a:r>
              <a:rPr lang="fa-IR" sz="2400" spc="-5" dirty="0" smtClean="0">
                <a:solidFill>
                  <a:srgbClr val="222222"/>
                </a:solidFill>
                <a:latin typeface="IRNazanin" panose="02000506000000020002" pitchFamily="2" charset="-78"/>
                <a:cs typeface="IRNazanin" panose="02000506000000020002" pitchFamily="2" charset="-78"/>
              </a:rPr>
              <a:t> است.</a:t>
            </a:r>
          </a:p>
          <a:p>
            <a:pPr marL="12700" marR="5080" algn="r" rtl="1">
              <a:lnSpc>
                <a:spcPct val="104200"/>
              </a:lnSpc>
              <a:spcBef>
                <a:spcPts val="40"/>
              </a:spcBef>
            </a:pPr>
            <a:endParaRPr lang="fa-IR" sz="2400" spc="-5" dirty="0" smtClean="0">
              <a:solidFill>
                <a:srgbClr val="222222"/>
              </a:solidFill>
              <a:latin typeface="IRNazanin" panose="02000506000000020002" pitchFamily="2" charset="-78"/>
              <a:cs typeface="IRNazanin" panose="02000506000000020002" pitchFamily="2" charset="-78"/>
            </a:endParaRPr>
          </a:p>
          <a:p>
            <a:pPr marL="12700" marR="5080" algn="r" rtl="1">
              <a:lnSpc>
                <a:spcPct val="104200"/>
              </a:lnSpc>
              <a:spcBef>
                <a:spcPts val="40"/>
              </a:spcBef>
            </a:pPr>
            <a:r>
              <a:rPr lang="fa-IR" sz="2400" spc="-5" dirty="0" smtClean="0">
                <a:solidFill>
                  <a:srgbClr val="222222"/>
                </a:solidFill>
                <a:latin typeface="IRNazanin" panose="02000506000000020002" pitchFamily="2" charset="-78"/>
                <a:cs typeface="IRNazanin" panose="02000506000000020002" pitchFamily="2" charset="-78"/>
              </a:rPr>
              <a:t>ولی </a:t>
            </a:r>
            <a:r>
              <a:rPr lang="fa-IR" sz="2400" b="1" spc="-5" dirty="0" smtClean="0">
                <a:solidFill>
                  <a:schemeClr val="accent6">
                    <a:lumMod val="75000"/>
                  </a:schemeClr>
                </a:solidFill>
                <a:latin typeface="IRNazanin" panose="02000506000000020002" pitchFamily="2" charset="-78"/>
                <a:cs typeface="IRNazanin" panose="02000506000000020002" pitchFamily="2" charset="-78"/>
              </a:rPr>
              <a:t>اگر قیمت خرید </a:t>
            </a:r>
            <a:r>
              <a:rPr lang="fa-IR" sz="2400" spc="-5" dirty="0" smtClean="0">
                <a:solidFill>
                  <a:srgbClr val="222222"/>
                </a:solidFill>
                <a:latin typeface="IRNazanin" panose="02000506000000020002" pitchFamily="2" charset="-78"/>
                <a:cs typeface="IRNazanin" panose="02000506000000020002" pitchFamily="2" charset="-78"/>
              </a:rPr>
              <a:t>را در نظر بگیریم داریم:</a:t>
            </a:r>
          </a:p>
          <a:p>
            <a:pPr marL="12700" marR="5080" algn="r" rtl="1">
              <a:lnSpc>
                <a:spcPct val="104200"/>
              </a:lnSpc>
              <a:spcBef>
                <a:spcPts val="40"/>
              </a:spcBef>
            </a:pPr>
            <a:r>
              <a:rPr lang="fa-IR" sz="2400" spc="-5" dirty="0" smtClean="0">
                <a:solidFill>
                  <a:srgbClr val="222222"/>
                </a:solidFill>
                <a:latin typeface="IRNazanin" panose="02000506000000020002" pitchFamily="2" charset="-78"/>
                <a:cs typeface="IRNazanin" panose="02000506000000020002" pitchFamily="2" charset="-78"/>
              </a:rPr>
              <a:t>بیشتر مشتری ها بین 50 تا 70 هزار تومان خرید کرده اند</a:t>
            </a:r>
          </a:p>
          <a:p>
            <a:pPr marL="12700" marR="5080" algn="r" rtl="1">
              <a:lnSpc>
                <a:spcPct val="104200"/>
              </a:lnSpc>
              <a:spcBef>
                <a:spcPts val="40"/>
              </a:spcBef>
            </a:pPr>
            <a:r>
              <a:rPr lang="fa-IR" sz="2400" spc="-5" dirty="0" smtClean="0">
                <a:solidFill>
                  <a:srgbClr val="222222"/>
                </a:solidFill>
                <a:latin typeface="IRNazanin" panose="02000506000000020002" pitchFamily="2" charset="-78"/>
                <a:cs typeface="IRNazanin" panose="02000506000000020002" pitchFamily="2" charset="-78"/>
              </a:rPr>
              <a:t>تعداد کمی داریم که قیمت خرید آنها </a:t>
            </a:r>
            <a:r>
              <a:rPr lang="fa-IR" sz="2400" b="1" spc="-5" dirty="0" smtClean="0">
                <a:solidFill>
                  <a:srgbClr val="222222"/>
                </a:solidFill>
                <a:latin typeface="IRNazanin" panose="02000506000000020002" pitchFamily="2" charset="-78"/>
                <a:cs typeface="IRNazanin" panose="02000506000000020002" pitchFamily="2" charset="-78"/>
              </a:rPr>
              <a:t>مثلاً</a:t>
            </a:r>
            <a:r>
              <a:rPr lang="fa-IR" sz="2400" spc="-5" dirty="0" smtClean="0">
                <a:solidFill>
                  <a:srgbClr val="222222"/>
                </a:solidFill>
                <a:latin typeface="IRNazanin" panose="02000506000000020002" pitchFamily="2" charset="-78"/>
                <a:cs typeface="IRNazanin" panose="02000506000000020002" pitchFamily="2" charset="-78"/>
              </a:rPr>
              <a:t> 300 هزار تومان شده</a:t>
            </a:r>
          </a:p>
          <a:p>
            <a:pPr marL="12700" marR="5080" algn="r" rtl="1">
              <a:lnSpc>
                <a:spcPct val="104200"/>
              </a:lnSpc>
              <a:spcBef>
                <a:spcPts val="40"/>
              </a:spcBef>
            </a:pPr>
            <a:r>
              <a:rPr lang="fa-IR" sz="2400" spc="-5" dirty="0" smtClean="0">
                <a:solidFill>
                  <a:srgbClr val="222222"/>
                </a:solidFill>
                <a:latin typeface="IRNazanin" panose="02000506000000020002" pitchFamily="2" charset="-78"/>
                <a:cs typeface="IRNazanin" panose="02000506000000020002" pitchFamily="2" charset="-78"/>
              </a:rPr>
              <a:t>اختلاف کمترین هزینه یعنی 50 و بیشترین یعنی 300 برابر 250 واحد است که قابل توجه است.</a:t>
            </a:r>
          </a:p>
          <a:p>
            <a:pPr marL="12700" marR="5080" algn="r" rtl="1">
              <a:lnSpc>
                <a:spcPct val="104200"/>
              </a:lnSpc>
              <a:spcBef>
                <a:spcPts val="40"/>
              </a:spcBef>
            </a:pPr>
            <a:r>
              <a:rPr lang="fa-IR" sz="2400" b="1" u="sng" spc="-5" dirty="0" smtClean="0">
                <a:solidFill>
                  <a:srgbClr val="222222"/>
                </a:solidFill>
                <a:latin typeface="IRNazanin" panose="02000506000000020002" pitchFamily="2" charset="-78"/>
                <a:cs typeface="IRNazanin" panose="02000506000000020002" pitchFamily="2" charset="-78"/>
              </a:rPr>
              <a:t>بنابراین</a:t>
            </a:r>
            <a:r>
              <a:rPr lang="fa-IR" sz="2400" spc="-5" dirty="0" smtClean="0">
                <a:solidFill>
                  <a:srgbClr val="222222"/>
                </a:solidFill>
                <a:latin typeface="IRNazanin" panose="02000506000000020002" pitchFamily="2" charset="-78"/>
                <a:cs typeface="IRNazanin" panose="02000506000000020002" pitchFamily="2" charset="-78"/>
              </a:rPr>
              <a:t> ویژگی قیمت مقداری از حالت متقارن خارج شده و این یعنی چولگی مثبت یا اصطلاحاً چولگی راست دارد.</a:t>
            </a:r>
          </a:p>
        </p:txBody>
      </p:sp>
      <p:sp>
        <p:nvSpPr>
          <p:cNvPr id="3" name="object 2"/>
          <p:cNvSpPr/>
          <p:nvPr/>
        </p:nvSpPr>
        <p:spPr>
          <a:xfrm rot="10800000">
            <a:off x="14794634" y="708701"/>
            <a:ext cx="4214885" cy="828000"/>
          </a:xfrm>
          <a:custGeom>
            <a:avLst/>
            <a:gdLst/>
            <a:ahLst/>
            <a:cxnLst/>
            <a:rect l="l" t="t" r="r" b="b"/>
            <a:pathLst>
              <a:path w="2389505" h="437514">
                <a:moveTo>
                  <a:pt x="2170722" y="0"/>
                </a:moveTo>
                <a:lnTo>
                  <a:pt x="0" y="0"/>
                </a:lnTo>
                <a:lnTo>
                  <a:pt x="0" y="437153"/>
                </a:lnTo>
                <a:lnTo>
                  <a:pt x="2170722" y="437153"/>
                </a:lnTo>
                <a:lnTo>
                  <a:pt x="2220839" y="431380"/>
                </a:lnTo>
                <a:lnTo>
                  <a:pt x="2266846" y="414936"/>
                </a:lnTo>
                <a:lnTo>
                  <a:pt x="2307430" y="389134"/>
                </a:lnTo>
                <a:lnTo>
                  <a:pt x="2341280" y="355285"/>
                </a:lnTo>
                <a:lnTo>
                  <a:pt x="2367082" y="314701"/>
                </a:lnTo>
                <a:lnTo>
                  <a:pt x="2383526" y="268694"/>
                </a:lnTo>
                <a:lnTo>
                  <a:pt x="2389299" y="218577"/>
                </a:lnTo>
                <a:lnTo>
                  <a:pt x="2383526" y="168459"/>
                </a:lnTo>
                <a:lnTo>
                  <a:pt x="2367082" y="122452"/>
                </a:lnTo>
                <a:lnTo>
                  <a:pt x="2341280" y="81868"/>
                </a:lnTo>
                <a:lnTo>
                  <a:pt x="2307430" y="48018"/>
                </a:lnTo>
                <a:lnTo>
                  <a:pt x="2266846" y="22216"/>
                </a:lnTo>
                <a:lnTo>
                  <a:pt x="2220839" y="5772"/>
                </a:lnTo>
                <a:lnTo>
                  <a:pt x="2170722" y="0"/>
                </a:lnTo>
                <a:close/>
              </a:path>
            </a:pathLst>
          </a:custGeom>
          <a:solidFill>
            <a:srgbClr val="00A0F0"/>
          </a:solidFill>
        </p:spPr>
        <p:txBody>
          <a:bodyPr wrap="square" lIns="0" tIns="0" rIns="0" bIns="0" rtlCol="0"/>
          <a:lstStyle/>
          <a:p>
            <a:endParaRPr dirty="0"/>
          </a:p>
        </p:txBody>
      </p:sp>
      <p:sp>
        <p:nvSpPr>
          <p:cNvPr id="4" name="object 4"/>
          <p:cNvSpPr txBox="1"/>
          <p:nvPr/>
        </p:nvSpPr>
        <p:spPr>
          <a:xfrm>
            <a:off x="15372556" y="900845"/>
            <a:ext cx="3267938" cy="443711"/>
          </a:xfrm>
          <a:prstGeom prst="rect">
            <a:avLst/>
          </a:prstGeom>
        </p:spPr>
        <p:txBody>
          <a:bodyPr vert="horz" wrap="square" lIns="0" tIns="12700" rIns="0" bIns="0" rtlCol="0">
            <a:spAutoFit/>
          </a:bodyPr>
          <a:lstStyle/>
          <a:p>
            <a:pPr marL="12700" algn="r" rtl="1">
              <a:spcBef>
                <a:spcPts val="100"/>
              </a:spcBef>
            </a:pPr>
            <a:r>
              <a:rPr lang="fa-IR" sz="2800" b="1" dirty="0" smtClean="0">
                <a:solidFill>
                  <a:srgbClr val="FFFFFF"/>
                </a:solidFill>
                <a:latin typeface="IRZar" panose="02000506000000020002" pitchFamily="2" charset="-78"/>
                <a:cs typeface="IRZar" panose="02000506000000020002" pitchFamily="2" charset="-78"/>
              </a:rPr>
              <a:t>چولگی</a:t>
            </a:r>
            <a:endParaRPr sz="2800" b="1" dirty="0">
              <a:latin typeface="IRZar" panose="02000506000000020002" pitchFamily="2" charset="-78"/>
              <a:cs typeface="IRZar" panose="02000506000000020002" pitchFamily="2" charset="-78"/>
            </a:endParaRPr>
          </a:p>
        </p:txBody>
      </p:sp>
      <p:pic>
        <p:nvPicPr>
          <p:cNvPr id="6" name="Picture 5"/>
          <p:cNvPicPr>
            <a:picLocks noChangeAspect="1"/>
          </p:cNvPicPr>
          <p:nvPr/>
        </p:nvPicPr>
        <p:blipFill>
          <a:blip r:embed="rId2"/>
          <a:stretch>
            <a:fillRect/>
          </a:stretch>
        </p:blipFill>
        <p:spPr>
          <a:xfrm>
            <a:off x="798512" y="1889758"/>
            <a:ext cx="4356109" cy="1244602"/>
          </a:xfrm>
          <a:prstGeom prst="rect">
            <a:avLst/>
          </a:prstGeom>
        </p:spPr>
      </p:pic>
      <p:pic>
        <p:nvPicPr>
          <p:cNvPr id="7" name="Picture 6"/>
          <p:cNvPicPr>
            <a:picLocks noChangeAspect="1"/>
          </p:cNvPicPr>
          <p:nvPr/>
        </p:nvPicPr>
        <p:blipFill>
          <a:blip r:embed="rId3"/>
          <a:stretch>
            <a:fillRect/>
          </a:stretch>
        </p:blipFill>
        <p:spPr>
          <a:xfrm>
            <a:off x="798512" y="5803900"/>
            <a:ext cx="6350978" cy="2514600"/>
          </a:xfrm>
          <a:prstGeom prst="rect">
            <a:avLst/>
          </a:prstGeom>
        </p:spPr>
      </p:pic>
      <p:sp>
        <p:nvSpPr>
          <p:cNvPr id="8" name="object 6"/>
          <p:cNvSpPr txBox="1"/>
          <p:nvPr/>
        </p:nvSpPr>
        <p:spPr>
          <a:xfrm>
            <a:off x="1580356" y="3890446"/>
            <a:ext cx="7691720" cy="1157368"/>
          </a:xfrm>
          <a:prstGeom prst="rect">
            <a:avLst/>
          </a:prstGeom>
        </p:spPr>
        <p:txBody>
          <a:bodyPr vert="horz" wrap="square" lIns="0" tIns="5080" rIns="0" bIns="0" rtlCol="0">
            <a:spAutoFit/>
          </a:bodyPr>
          <a:lstStyle/>
          <a:p>
            <a:pPr marL="12700" marR="5080" algn="r" rtl="1">
              <a:lnSpc>
                <a:spcPct val="104200"/>
              </a:lnSpc>
              <a:spcBef>
                <a:spcPts val="40"/>
              </a:spcBef>
            </a:pPr>
            <a:r>
              <a:rPr lang="fa-IR" sz="2400" spc="-5" dirty="0" smtClean="0">
                <a:solidFill>
                  <a:srgbClr val="222222"/>
                </a:solidFill>
                <a:latin typeface="IRNazanin" panose="02000506000000020002" pitchFamily="2" charset="-78"/>
                <a:cs typeface="IRNazanin" panose="02000506000000020002" pitchFamily="2" charset="-78"/>
              </a:rPr>
              <a:t>در چولگی میانگین و انحرام معیار داده ها در نظر گرفته می شود و به نوعی برای داده های چند متغیره یک بردار را خروجی می دهد که جهت چولگی داده ها را نمایش می دهد.</a:t>
            </a:r>
          </a:p>
        </p:txBody>
      </p:sp>
    </p:spTree>
    <p:extLst>
      <p:ext uri="{BB962C8B-B14F-4D97-AF65-F5344CB8AC3E}">
        <p14:creationId xmlns:p14="http://schemas.microsoft.com/office/powerpoint/2010/main" val="1970068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barn(inVertical)">
                                      <p:cBhvr>
                                        <p:cTn id="14" dur="500"/>
                                        <p:tgtEl>
                                          <p:spTgt spid="6"/>
                                        </p:tgtEl>
                                      </p:cBhvr>
                                    </p:animEffect>
                                  </p:childTnLst>
                                </p:cTn>
                              </p:par>
                              <p:par>
                                <p:cTn id="15" presetID="42"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1000"/>
                                        <p:tgtEl>
                                          <p:spTgt spid="8"/>
                                        </p:tgtEl>
                                      </p:cBhvr>
                                    </p:animEffect>
                                    <p:anim calcmode="lin" valueType="num">
                                      <p:cBhvr>
                                        <p:cTn id="18" dur="1000" fill="hold"/>
                                        <p:tgtEl>
                                          <p:spTgt spid="8"/>
                                        </p:tgtEl>
                                        <p:attrNameLst>
                                          <p:attrName>ppt_x</p:attrName>
                                        </p:attrNameLst>
                                      </p:cBhvr>
                                      <p:tavLst>
                                        <p:tav tm="0">
                                          <p:val>
                                            <p:strVal val="#ppt_x"/>
                                          </p:val>
                                        </p:tav>
                                        <p:tav tm="100000">
                                          <p:val>
                                            <p:strVal val="#ppt_x"/>
                                          </p:val>
                                        </p:tav>
                                      </p:tavLst>
                                    </p:anim>
                                    <p:anim calcmode="lin" valueType="num">
                                      <p:cBhvr>
                                        <p:cTn id="19" dur="1000" fill="hold"/>
                                        <p:tgtEl>
                                          <p:spTgt spid="8"/>
                                        </p:tgtEl>
                                        <p:attrNameLst>
                                          <p:attrName>ppt_y</p:attrName>
                                        </p:attrNameLst>
                                      </p:cBhvr>
                                      <p:tavLst>
                                        <p:tav tm="0">
                                          <p:val>
                                            <p:strVal val="#ppt_y+.1"/>
                                          </p:val>
                                        </p:tav>
                                        <p:tav tm="100000">
                                          <p:val>
                                            <p:strVal val="#ppt_y"/>
                                          </p:val>
                                        </p:tav>
                                      </p:tavLst>
                                    </p:anim>
                                  </p:childTnLst>
                                </p:cTn>
                              </p:par>
                              <p:par>
                                <p:cTn id="20" presetID="16" presetClass="entr" presetSubtype="21" fill="hold"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6"/>
          <p:cNvSpPr txBox="1"/>
          <p:nvPr/>
        </p:nvSpPr>
        <p:spPr>
          <a:xfrm>
            <a:off x="970756" y="1798197"/>
            <a:ext cx="4702927" cy="1925527"/>
          </a:xfrm>
          <a:prstGeom prst="rect">
            <a:avLst/>
          </a:prstGeom>
        </p:spPr>
        <p:txBody>
          <a:bodyPr vert="horz" wrap="square" lIns="0" tIns="5080" rIns="0" bIns="0" rtlCol="0">
            <a:spAutoFit/>
          </a:bodyPr>
          <a:lstStyle/>
          <a:p>
            <a:pPr marL="12700" marR="5080" algn="r" rtl="1">
              <a:lnSpc>
                <a:spcPct val="104200"/>
              </a:lnSpc>
              <a:spcBef>
                <a:spcPts val="40"/>
              </a:spcBef>
            </a:pPr>
            <a:r>
              <a:rPr lang="fa-IR" sz="2400" b="1" dirty="0" smtClean="0">
                <a:latin typeface="IRNazanin" panose="02000506000000020002" pitchFamily="2" charset="-78"/>
                <a:cs typeface="IRNazanin" panose="02000506000000020002" pitchFamily="2" charset="-78"/>
              </a:rPr>
              <a:t>در مثال بالا:</a:t>
            </a:r>
          </a:p>
          <a:p>
            <a:pPr marL="12700" marR="5080" algn="r" rtl="1">
              <a:lnSpc>
                <a:spcPct val="104200"/>
              </a:lnSpc>
              <a:spcBef>
                <a:spcPts val="40"/>
              </a:spcBef>
            </a:pPr>
            <a:r>
              <a:rPr lang="fa-IR" sz="2400" b="1" spc="-5" dirty="0" smtClean="0">
                <a:solidFill>
                  <a:srgbClr val="222222"/>
                </a:solidFill>
                <a:latin typeface="IRNazanin" panose="02000506000000020002" pitchFamily="2" charset="-78"/>
                <a:cs typeface="IRNazanin" panose="02000506000000020002" pitchFamily="2" charset="-78"/>
              </a:rPr>
              <a:t>چولگی </a:t>
            </a:r>
            <a:r>
              <a:rPr lang="fa-IR" sz="2400" b="1" u="sng" spc="-5" dirty="0" smtClean="0">
                <a:solidFill>
                  <a:srgbClr val="222222"/>
                </a:solidFill>
                <a:latin typeface="IRNazanin" panose="02000506000000020002" pitchFamily="2" charset="-78"/>
                <a:cs typeface="IRNazanin" panose="02000506000000020002" pitchFamily="2" charset="-78"/>
              </a:rPr>
              <a:t>قد</a:t>
            </a:r>
            <a:r>
              <a:rPr lang="fa-IR" sz="2400" b="1" spc="-5" dirty="0" smtClean="0">
                <a:solidFill>
                  <a:srgbClr val="222222"/>
                </a:solidFill>
                <a:latin typeface="IRNazanin" panose="02000506000000020002" pitchFamily="2" charset="-78"/>
                <a:cs typeface="IRNazanin" panose="02000506000000020002" pitchFamily="2" charset="-78"/>
              </a:rPr>
              <a:t> تقریباً متقارن است</a:t>
            </a:r>
          </a:p>
          <a:p>
            <a:pPr marL="12700" marR="5080" algn="r" rtl="1">
              <a:lnSpc>
                <a:spcPct val="104200"/>
              </a:lnSpc>
              <a:spcBef>
                <a:spcPts val="40"/>
              </a:spcBef>
            </a:pPr>
            <a:r>
              <a:rPr lang="fa-IR" sz="2400" b="1" spc="-5" dirty="0" smtClean="0">
                <a:solidFill>
                  <a:srgbClr val="222222"/>
                </a:solidFill>
                <a:latin typeface="IRNazanin" panose="02000506000000020002" pitchFamily="2" charset="-78"/>
                <a:cs typeface="IRNazanin" panose="02000506000000020002" pitchFamily="2" charset="-78"/>
              </a:rPr>
              <a:t>چولگی </a:t>
            </a:r>
            <a:r>
              <a:rPr lang="fa-IR" sz="2400" b="1" u="sng" spc="-5" dirty="0" smtClean="0">
                <a:solidFill>
                  <a:srgbClr val="222222"/>
                </a:solidFill>
                <a:latin typeface="IRNazanin" panose="02000506000000020002" pitchFamily="2" charset="-78"/>
                <a:cs typeface="IRNazanin" panose="02000506000000020002" pitchFamily="2" charset="-78"/>
              </a:rPr>
              <a:t>درآمد</a:t>
            </a:r>
            <a:r>
              <a:rPr lang="fa-IR" sz="2400" b="1" spc="-5" dirty="0" smtClean="0">
                <a:solidFill>
                  <a:srgbClr val="222222"/>
                </a:solidFill>
                <a:latin typeface="IRNazanin" panose="02000506000000020002" pitchFamily="2" charset="-78"/>
                <a:cs typeface="IRNazanin" panose="02000506000000020002" pitchFamily="2" charset="-78"/>
              </a:rPr>
              <a:t> به سمت راست است</a:t>
            </a:r>
          </a:p>
          <a:p>
            <a:pPr marL="12700" marR="5080" algn="r" rtl="1">
              <a:lnSpc>
                <a:spcPct val="104200"/>
              </a:lnSpc>
              <a:spcBef>
                <a:spcPts val="40"/>
              </a:spcBef>
            </a:pPr>
            <a:r>
              <a:rPr lang="fa-IR" sz="2400" b="1" spc="-5" dirty="0" smtClean="0">
                <a:solidFill>
                  <a:srgbClr val="222222"/>
                </a:solidFill>
                <a:latin typeface="IRNazanin" panose="02000506000000020002" pitchFamily="2" charset="-78"/>
                <a:cs typeface="IRNazanin" panose="02000506000000020002" pitchFamily="2" charset="-78"/>
              </a:rPr>
              <a:t>چولگی </a:t>
            </a:r>
            <a:r>
              <a:rPr lang="fa-IR" sz="2400" b="1" u="sng" spc="-5" dirty="0" smtClean="0">
                <a:solidFill>
                  <a:srgbClr val="222222"/>
                </a:solidFill>
                <a:latin typeface="IRNazanin" panose="02000506000000020002" pitchFamily="2" charset="-78"/>
                <a:cs typeface="IRNazanin" panose="02000506000000020002" pitchFamily="2" charset="-78"/>
              </a:rPr>
              <a:t>نمره آزمون </a:t>
            </a:r>
            <a:r>
              <a:rPr lang="fa-IR" sz="2400" b="1" spc="-5" dirty="0" smtClean="0">
                <a:solidFill>
                  <a:srgbClr val="222222"/>
                </a:solidFill>
                <a:latin typeface="IRNazanin" panose="02000506000000020002" pitchFamily="2" charset="-78"/>
                <a:cs typeface="IRNazanin" panose="02000506000000020002" pitchFamily="2" charset="-78"/>
              </a:rPr>
              <a:t>نیز تقریباً متقارن است</a:t>
            </a:r>
          </a:p>
          <a:p>
            <a:pPr marL="12700" marR="5080" algn="r" rtl="1">
              <a:lnSpc>
                <a:spcPct val="104200"/>
              </a:lnSpc>
              <a:spcBef>
                <a:spcPts val="40"/>
              </a:spcBef>
            </a:pPr>
            <a:endParaRPr lang="fa-IR" sz="2400" b="1" spc="-5" dirty="0">
              <a:solidFill>
                <a:srgbClr val="222222"/>
              </a:solidFill>
              <a:latin typeface="IRNazanin" panose="02000506000000020002" pitchFamily="2" charset="-78"/>
              <a:cs typeface="IRNazanin" panose="02000506000000020002" pitchFamily="2" charset="-78"/>
            </a:endParaRPr>
          </a:p>
        </p:txBody>
      </p:sp>
      <p:sp>
        <p:nvSpPr>
          <p:cNvPr id="4" name="object 6"/>
          <p:cNvSpPr txBox="1"/>
          <p:nvPr/>
        </p:nvSpPr>
        <p:spPr>
          <a:xfrm>
            <a:off x="561097" y="6032500"/>
            <a:ext cx="17297400" cy="3077766"/>
          </a:xfrm>
          <a:prstGeom prst="rect">
            <a:avLst/>
          </a:prstGeom>
        </p:spPr>
        <p:txBody>
          <a:bodyPr vert="horz" wrap="square" lIns="0" tIns="5080" rIns="0" bIns="0" rtlCol="0">
            <a:spAutoFit/>
          </a:bodyPr>
          <a:lstStyle/>
          <a:p>
            <a:pPr marL="12700" marR="5080" algn="r" rtl="1">
              <a:lnSpc>
                <a:spcPct val="104200"/>
              </a:lnSpc>
              <a:spcBef>
                <a:spcPts val="40"/>
              </a:spcBef>
            </a:pPr>
            <a:r>
              <a:rPr lang="fa-IR" sz="2400" b="1" dirty="0" smtClean="0">
                <a:latin typeface="IRNazanin" panose="02000506000000020002" pitchFamily="2" charset="-78"/>
                <a:cs typeface="IRNazanin" panose="02000506000000020002" pitchFamily="2" charset="-78"/>
              </a:rPr>
              <a:t>اگر مقدار دو سطر برای یک ویژگی تغییر کند آنگاه کوواریانس آن دو ویژگی نیز تغییر میکند</a:t>
            </a:r>
          </a:p>
          <a:p>
            <a:pPr marL="12700" marR="5080" algn="r" rtl="1">
              <a:lnSpc>
                <a:spcPct val="104200"/>
              </a:lnSpc>
              <a:spcBef>
                <a:spcPts val="40"/>
              </a:spcBef>
            </a:pPr>
            <a:endParaRPr lang="fa-IR" sz="2400" b="1" dirty="0">
              <a:latin typeface="IRNazanin" panose="02000506000000020002" pitchFamily="2" charset="-78"/>
              <a:cs typeface="IRNazanin" panose="02000506000000020002" pitchFamily="2" charset="-78"/>
            </a:endParaRPr>
          </a:p>
          <a:p>
            <a:pPr marL="12700" marR="5080" algn="r" rtl="1">
              <a:lnSpc>
                <a:spcPct val="104200"/>
              </a:lnSpc>
              <a:spcBef>
                <a:spcPts val="40"/>
              </a:spcBef>
            </a:pPr>
            <a:r>
              <a:rPr lang="fa-IR" sz="2400" b="1" dirty="0">
                <a:latin typeface="IRNazanin" panose="02000506000000020002" pitchFamily="2" charset="-78"/>
                <a:cs typeface="IRNazanin" panose="02000506000000020002" pitchFamily="2" charset="-78"/>
              </a:rPr>
              <a:t>کوواریانس، همبستگی بین ویژگی‌ها را بر اساس هم‌ترازی آن‌ها در سطرها اندازه‌گیری می‌کند</a:t>
            </a:r>
            <a:r>
              <a:rPr lang="fa-IR" sz="2400" b="1" dirty="0" smtClean="0">
                <a:latin typeface="IRNazanin" panose="02000506000000020002" pitchFamily="2" charset="-78"/>
                <a:cs typeface="IRNazanin" panose="02000506000000020002" pitchFamily="2" charset="-78"/>
              </a:rPr>
              <a:t>.</a:t>
            </a:r>
          </a:p>
          <a:p>
            <a:pPr marL="12700" marR="5080" algn="r" rtl="1">
              <a:lnSpc>
                <a:spcPct val="104200"/>
              </a:lnSpc>
              <a:spcBef>
                <a:spcPts val="40"/>
              </a:spcBef>
            </a:pPr>
            <a:endParaRPr lang="fa-IR" sz="2400" b="1" spc="-5" dirty="0" smtClean="0">
              <a:solidFill>
                <a:srgbClr val="222222"/>
              </a:solidFill>
              <a:latin typeface="IRNazanin" panose="02000506000000020002" pitchFamily="2" charset="-78"/>
              <a:cs typeface="IRNazanin" panose="02000506000000020002" pitchFamily="2" charset="-78"/>
            </a:endParaRPr>
          </a:p>
          <a:p>
            <a:pPr marL="12700" marR="5080" algn="r" rtl="1">
              <a:lnSpc>
                <a:spcPct val="104200"/>
              </a:lnSpc>
              <a:spcBef>
                <a:spcPts val="40"/>
              </a:spcBef>
            </a:pPr>
            <a:r>
              <a:rPr lang="fa-IR" sz="2400" b="1" spc="-5" dirty="0" smtClean="0">
                <a:solidFill>
                  <a:srgbClr val="222222"/>
                </a:solidFill>
                <a:latin typeface="IRNazanin" panose="02000506000000020002" pitchFamily="2" charset="-78"/>
                <a:cs typeface="IRNazanin" panose="02000506000000020002" pitchFamily="2" charset="-78"/>
              </a:rPr>
              <a:t>نکته: احتمال وجود داده هایی را داریم که با جایگذین کردن آنها برای مقادیر گمشده یک ویژگی (ستون) باعث شود که کوواریانس آن ویژگی با سایر ویژگی ها به هم نریزد.</a:t>
            </a:r>
          </a:p>
          <a:p>
            <a:pPr marL="12700" marR="5080" algn="r" rtl="1">
              <a:lnSpc>
                <a:spcPct val="104200"/>
              </a:lnSpc>
              <a:spcBef>
                <a:spcPts val="40"/>
              </a:spcBef>
            </a:pPr>
            <a:endParaRPr lang="fa-IR" sz="2400" b="1" spc="-5" dirty="0">
              <a:solidFill>
                <a:srgbClr val="222222"/>
              </a:solidFill>
              <a:latin typeface="IRNazanin" panose="02000506000000020002" pitchFamily="2" charset="-78"/>
              <a:cs typeface="IRNazanin" panose="02000506000000020002" pitchFamily="2" charset="-78"/>
            </a:endParaRPr>
          </a:p>
          <a:p>
            <a:pPr marL="12700" marR="5080" algn="r" rtl="1">
              <a:lnSpc>
                <a:spcPct val="104200"/>
              </a:lnSpc>
              <a:spcBef>
                <a:spcPts val="40"/>
              </a:spcBef>
            </a:pPr>
            <a:r>
              <a:rPr lang="fa-IR" sz="2400" b="1" spc="-5" dirty="0" smtClean="0">
                <a:solidFill>
                  <a:srgbClr val="222222"/>
                </a:solidFill>
                <a:latin typeface="IRNazanin" panose="02000506000000020002" pitchFamily="2" charset="-78"/>
                <a:cs typeface="IRNazanin" panose="02000506000000020002" pitchFamily="2" charset="-78"/>
              </a:rPr>
              <a:t>به همین دلیل اینجا چولگی می تواند کمک کند.</a:t>
            </a:r>
            <a:endParaRPr lang="en-US" sz="2400" b="1" spc="-5" dirty="0">
              <a:solidFill>
                <a:srgbClr val="222222"/>
              </a:solidFill>
              <a:latin typeface="IRNazanin" panose="02000506000000020002" pitchFamily="2" charset="-78"/>
              <a:cs typeface="IRNazanin" panose="02000506000000020002" pitchFamily="2" charset="-78"/>
            </a:endParaRPr>
          </a:p>
          <a:p>
            <a:pPr marL="12700" marR="5080" algn="r" rtl="1">
              <a:lnSpc>
                <a:spcPct val="104200"/>
              </a:lnSpc>
              <a:spcBef>
                <a:spcPts val="40"/>
              </a:spcBef>
            </a:pPr>
            <a:endParaRPr lang="fa-IR" sz="2400" b="1" spc="-5" dirty="0" smtClean="0">
              <a:solidFill>
                <a:srgbClr val="222222"/>
              </a:solidFill>
              <a:latin typeface="IRNazanin" panose="02000506000000020002" pitchFamily="2" charset="-78"/>
              <a:cs typeface="IRNazanin" panose="02000506000000020002" pitchFamily="2" charset="-78"/>
            </a:endParaRPr>
          </a:p>
        </p:txBody>
      </p:sp>
      <p:pic>
        <p:nvPicPr>
          <p:cNvPr id="3" name="Picture 2"/>
          <p:cNvPicPr>
            <a:picLocks noChangeAspect="1"/>
          </p:cNvPicPr>
          <p:nvPr/>
        </p:nvPicPr>
        <p:blipFill>
          <a:blip r:embed="rId2"/>
          <a:stretch>
            <a:fillRect/>
          </a:stretch>
        </p:blipFill>
        <p:spPr>
          <a:xfrm>
            <a:off x="7179482" y="622300"/>
            <a:ext cx="10679015" cy="4277322"/>
          </a:xfrm>
          <a:prstGeom prst="rect">
            <a:avLst/>
          </a:prstGeom>
        </p:spPr>
      </p:pic>
    </p:spTree>
    <p:extLst>
      <p:ext uri="{BB962C8B-B14F-4D97-AF65-F5344CB8AC3E}">
        <p14:creationId xmlns:p14="http://schemas.microsoft.com/office/powerpoint/2010/main" val="7034049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rot="10800000">
            <a:off x="11658599" y="556300"/>
            <a:ext cx="6990557" cy="828000"/>
          </a:xfrm>
          <a:custGeom>
            <a:avLst/>
            <a:gdLst/>
            <a:ahLst/>
            <a:cxnLst/>
            <a:rect l="l" t="t" r="r" b="b"/>
            <a:pathLst>
              <a:path w="2929255" h="437514">
                <a:moveTo>
                  <a:pt x="2710340" y="0"/>
                </a:moveTo>
                <a:lnTo>
                  <a:pt x="0" y="0"/>
                </a:lnTo>
                <a:lnTo>
                  <a:pt x="0" y="437154"/>
                </a:lnTo>
                <a:lnTo>
                  <a:pt x="2710340" y="437154"/>
                </a:lnTo>
                <a:lnTo>
                  <a:pt x="2760457" y="431381"/>
                </a:lnTo>
                <a:lnTo>
                  <a:pt x="2806464" y="414937"/>
                </a:lnTo>
                <a:lnTo>
                  <a:pt x="2847048" y="389135"/>
                </a:lnTo>
                <a:lnTo>
                  <a:pt x="2880897" y="355286"/>
                </a:lnTo>
                <a:lnTo>
                  <a:pt x="2906699" y="314702"/>
                </a:lnTo>
                <a:lnTo>
                  <a:pt x="2923143" y="268695"/>
                </a:lnTo>
                <a:lnTo>
                  <a:pt x="2928915" y="218577"/>
                </a:lnTo>
                <a:lnTo>
                  <a:pt x="2923143" y="168459"/>
                </a:lnTo>
                <a:lnTo>
                  <a:pt x="2906699" y="122452"/>
                </a:lnTo>
                <a:lnTo>
                  <a:pt x="2880897" y="81868"/>
                </a:lnTo>
                <a:lnTo>
                  <a:pt x="2847048" y="48019"/>
                </a:lnTo>
                <a:lnTo>
                  <a:pt x="2806464" y="22216"/>
                </a:lnTo>
                <a:lnTo>
                  <a:pt x="2760457" y="5772"/>
                </a:lnTo>
                <a:lnTo>
                  <a:pt x="2710340" y="0"/>
                </a:lnTo>
                <a:close/>
              </a:path>
            </a:pathLst>
          </a:custGeom>
          <a:solidFill>
            <a:srgbClr val="00A0F0"/>
          </a:solidFill>
        </p:spPr>
        <p:txBody>
          <a:bodyPr wrap="square" lIns="0" tIns="0" rIns="0" bIns="0" rtlCol="0"/>
          <a:lstStyle/>
          <a:p>
            <a:endParaRPr dirty="0"/>
          </a:p>
        </p:txBody>
      </p:sp>
      <p:sp>
        <p:nvSpPr>
          <p:cNvPr id="5" name="object 5"/>
          <p:cNvSpPr txBox="1"/>
          <p:nvPr/>
        </p:nvSpPr>
        <p:spPr>
          <a:xfrm>
            <a:off x="12705556" y="748444"/>
            <a:ext cx="5715000" cy="443711"/>
          </a:xfrm>
          <a:prstGeom prst="rect">
            <a:avLst/>
          </a:prstGeom>
        </p:spPr>
        <p:txBody>
          <a:bodyPr vert="horz" wrap="square" lIns="0" tIns="12700" rIns="0" bIns="0" rtlCol="0">
            <a:spAutoFit/>
          </a:bodyPr>
          <a:lstStyle/>
          <a:p>
            <a:pPr marL="12700" algn="r" rtl="1">
              <a:spcBef>
                <a:spcPts val="100"/>
              </a:spcBef>
            </a:pPr>
            <a:r>
              <a:rPr lang="fa-IR" sz="2800" b="1" dirty="0">
                <a:solidFill>
                  <a:schemeClr val="bg1"/>
                </a:solidFill>
                <a:latin typeface="IRZar" panose="02000506000000020002" pitchFamily="2" charset="-78"/>
                <a:cs typeface="IRZar" panose="02000506000000020002" pitchFamily="2" charset="-78"/>
              </a:rPr>
              <a:t>چرا الگوریتم ژنتیک برای داده‌های گمشده؟</a:t>
            </a:r>
            <a:endParaRPr sz="2800" b="1" dirty="0">
              <a:solidFill>
                <a:schemeClr val="bg1"/>
              </a:solidFill>
              <a:latin typeface="IRZar" panose="02000506000000020002" pitchFamily="2" charset="-78"/>
              <a:cs typeface="IRZar" panose="02000506000000020002" pitchFamily="2" charset="-78"/>
            </a:endParaRPr>
          </a:p>
        </p:txBody>
      </p:sp>
      <p:sp>
        <p:nvSpPr>
          <p:cNvPr id="7" name="object 7"/>
          <p:cNvSpPr txBox="1"/>
          <p:nvPr/>
        </p:nvSpPr>
        <p:spPr>
          <a:xfrm>
            <a:off x="10912633" y="1820819"/>
            <a:ext cx="7731919" cy="4998163"/>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dirty="0" smtClean="0">
                <a:latin typeface="IRNazanin" panose="02000506000000020002" pitchFamily="2" charset="-78"/>
                <a:cs typeface="IRNazanin" panose="02000506000000020002" pitchFamily="2" charset="-78"/>
              </a:rPr>
              <a:t>بیشتر روش های آماری فرض می کنند که </a:t>
            </a:r>
            <a:r>
              <a:rPr lang="fa-IR" sz="2400" b="1" dirty="0" smtClean="0">
                <a:latin typeface="IRNazanin" panose="02000506000000020002" pitchFamily="2" charset="-78"/>
                <a:cs typeface="IRNazanin" panose="02000506000000020002" pitchFamily="2" charset="-78"/>
              </a:rPr>
              <a:t>دیتاست</a:t>
            </a:r>
            <a:r>
              <a:rPr lang="fa-IR" sz="2400" dirty="0" smtClean="0">
                <a:latin typeface="IRNazanin" panose="02000506000000020002" pitchFamily="2" charset="-78"/>
                <a:cs typeface="IRNazanin" panose="02000506000000020002" pitchFamily="2" charset="-78"/>
              </a:rPr>
              <a:t> کامل است. اما وقتی که داده های گمشده داریم:</a:t>
            </a:r>
          </a:p>
          <a:p>
            <a:pPr marL="812800" marR="5080" lvl="1" indent="-342900" algn="just" rtl="1">
              <a:lnSpc>
                <a:spcPct val="104200"/>
              </a:lnSpc>
              <a:spcBef>
                <a:spcPts val="40"/>
              </a:spcBef>
              <a:buFont typeface="Arial" panose="020B0604020202020204" pitchFamily="34" charset="0"/>
              <a:buChar char="•"/>
            </a:pPr>
            <a:r>
              <a:rPr lang="fa-IR" sz="2400" dirty="0">
                <a:latin typeface="IRNazanin" panose="02000506000000020002" pitchFamily="2" charset="-78"/>
                <a:cs typeface="IRNazanin" panose="02000506000000020002" pitchFamily="2" charset="-78"/>
              </a:rPr>
              <a:t>محاسبهٔ میانگین‌ها خراب </a:t>
            </a:r>
            <a:r>
              <a:rPr lang="fa-IR" sz="2400" dirty="0" smtClean="0">
                <a:latin typeface="IRNazanin" panose="02000506000000020002" pitchFamily="2" charset="-78"/>
                <a:cs typeface="IRNazanin" panose="02000506000000020002" pitchFamily="2" charset="-78"/>
              </a:rPr>
              <a:t>می‌شود</a:t>
            </a:r>
          </a:p>
          <a:p>
            <a:pPr marL="812800" marR="5080" lvl="1" indent="-342900" algn="just" rtl="1">
              <a:lnSpc>
                <a:spcPct val="104200"/>
              </a:lnSpc>
              <a:spcBef>
                <a:spcPts val="40"/>
              </a:spcBef>
              <a:buFont typeface="Arial" panose="020B0604020202020204" pitchFamily="34" charset="0"/>
              <a:buChar char="•"/>
            </a:pPr>
            <a:r>
              <a:rPr lang="fa-IR" sz="2400" dirty="0">
                <a:latin typeface="IRNazanin" panose="02000506000000020002" pitchFamily="2" charset="-78"/>
                <a:cs typeface="IRNazanin" panose="02000506000000020002" pitchFamily="2" charset="-78"/>
              </a:rPr>
              <a:t>کوواریانس و همبستگی </a:t>
            </a:r>
            <a:r>
              <a:rPr lang="fa-IR" sz="2400" dirty="0" smtClean="0">
                <a:latin typeface="IRNazanin" panose="02000506000000020002" pitchFamily="2" charset="-78"/>
                <a:cs typeface="IRNazanin" panose="02000506000000020002" pitchFamily="2" charset="-78"/>
              </a:rPr>
              <a:t>(</a:t>
            </a:r>
            <a:r>
              <a:rPr lang="en-US" sz="2400" dirty="0" smtClean="0">
                <a:latin typeface="IRNazanin" panose="02000506000000020002" pitchFamily="2" charset="-78"/>
                <a:cs typeface="IRNazanin" panose="02000506000000020002" pitchFamily="2" charset="-78"/>
              </a:rPr>
              <a:t>R</a:t>
            </a:r>
            <a:r>
              <a:rPr lang="fa-IR" sz="2400" dirty="0" smtClean="0">
                <a:latin typeface="IRNazanin" panose="02000506000000020002" pitchFamily="2" charset="-78"/>
                <a:cs typeface="IRNazanin" panose="02000506000000020002" pitchFamily="2" charset="-78"/>
              </a:rPr>
              <a:t> و </a:t>
            </a:r>
            <a:r>
              <a:rPr lang="en-US" sz="2400" dirty="0" smtClean="0">
                <a:latin typeface="IRNazanin" panose="02000506000000020002" pitchFamily="2" charset="-78"/>
                <a:cs typeface="IRNazanin" panose="02000506000000020002" pitchFamily="2" charset="-78"/>
              </a:rPr>
              <a:t>S</a:t>
            </a:r>
            <a:r>
              <a:rPr lang="fa-IR" sz="2400" dirty="0" smtClean="0">
                <a:latin typeface="IRNazanin" panose="02000506000000020002" pitchFamily="2" charset="-78"/>
                <a:cs typeface="IRNazanin" panose="02000506000000020002" pitchFamily="2" charset="-78"/>
              </a:rPr>
              <a:t>) نادرست می‌شوند</a:t>
            </a:r>
          </a:p>
          <a:p>
            <a:pPr marL="812800" marR="5080" lvl="1" indent="-342900" algn="just" rtl="1">
              <a:lnSpc>
                <a:spcPct val="104200"/>
              </a:lnSpc>
              <a:spcBef>
                <a:spcPts val="40"/>
              </a:spcBef>
              <a:buFont typeface="Arial" panose="020B0604020202020204" pitchFamily="34" charset="0"/>
              <a:buChar char="•"/>
            </a:pPr>
            <a:r>
              <a:rPr lang="fa-IR" sz="2400" b="1" dirty="0">
                <a:solidFill>
                  <a:srgbClr val="FF0000"/>
                </a:solidFill>
                <a:latin typeface="IRNazanin" panose="02000506000000020002" pitchFamily="2" charset="-78"/>
                <a:cs typeface="IRNazanin" panose="02000506000000020002" pitchFamily="2" charset="-78"/>
              </a:rPr>
              <a:t>نتایج غیرقابل اعتماد </a:t>
            </a:r>
            <a:r>
              <a:rPr lang="fa-IR" sz="2400" b="1" dirty="0" smtClean="0">
                <a:solidFill>
                  <a:srgbClr val="FF0000"/>
                </a:solidFill>
                <a:latin typeface="IRNazanin" panose="02000506000000020002" pitchFamily="2" charset="-78"/>
                <a:cs typeface="IRNazanin" panose="02000506000000020002" pitchFamily="2" charset="-78"/>
              </a:rPr>
              <a:t>می‌شوند</a:t>
            </a:r>
          </a:p>
          <a:p>
            <a:pPr marL="812800" marR="5080" lvl="1" indent="-342900" algn="just" rtl="1">
              <a:lnSpc>
                <a:spcPct val="104200"/>
              </a:lnSpc>
              <a:spcBef>
                <a:spcPts val="40"/>
              </a:spcBef>
              <a:buFont typeface="Arial" panose="020B0604020202020204" pitchFamily="34" charset="0"/>
              <a:buChar char="•"/>
            </a:pPr>
            <a:endParaRPr lang="fa-IR" sz="2400" dirty="0">
              <a:latin typeface="IRNazanin" panose="02000506000000020002" pitchFamily="2" charset="-78"/>
              <a:cs typeface="IRNazanin" panose="02000506000000020002" pitchFamily="2" charset="-78"/>
            </a:endParaRPr>
          </a:p>
          <a:p>
            <a:pPr marL="12700" marR="5080" algn="just" rtl="1">
              <a:lnSpc>
                <a:spcPct val="104200"/>
              </a:lnSpc>
              <a:spcBef>
                <a:spcPts val="40"/>
              </a:spcBef>
            </a:pPr>
            <a:r>
              <a:rPr lang="fa-IR" sz="2400" dirty="0" smtClean="0">
                <a:latin typeface="IRNazanin" panose="02000506000000020002" pitchFamily="2" charset="-78"/>
                <a:cs typeface="IRNazanin" panose="02000506000000020002" pitchFamily="2" charset="-78"/>
              </a:rPr>
              <a:t>هنگام پرکردن داده های گم شده باید خواص ماتریس یعنی موارد زیر بعد از </a:t>
            </a:r>
            <a:r>
              <a:rPr lang="en-US" sz="2400" dirty="0">
                <a:latin typeface="IRNazanin" panose="02000506000000020002" pitchFamily="2" charset="-78"/>
                <a:cs typeface="IRNazanin" panose="02000506000000020002" pitchFamily="2" charset="-78"/>
              </a:rPr>
              <a:t>imputation </a:t>
            </a:r>
            <a:r>
              <a:rPr lang="fa-IR" sz="2400" dirty="0">
                <a:latin typeface="IRNazanin" panose="02000506000000020002" pitchFamily="2" charset="-78"/>
                <a:cs typeface="IRNazanin" panose="02000506000000020002" pitchFamily="2" charset="-78"/>
              </a:rPr>
              <a:t> </a:t>
            </a:r>
            <a:r>
              <a:rPr lang="fa-IR" sz="2400" dirty="0" smtClean="0">
                <a:latin typeface="IRNazanin" panose="02000506000000020002" pitchFamily="2" charset="-78"/>
                <a:cs typeface="IRNazanin" panose="02000506000000020002" pitchFamily="2" charset="-78"/>
              </a:rPr>
              <a:t> (انتساب) همچنان معتبر بماند:</a:t>
            </a:r>
          </a:p>
          <a:p>
            <a:pPr marL="12700" marR="5080" algn="just" rtl="1">
              <a:lnSpc>
                <a:spcPct val="104200"/>
              </a:lnSpc>
              <a:spcBef>
                <a:spcPts val="40"/>
              </a:spcBef>
            </a:pPr>
            <a:endParaRPr lang="fa-IR" sz="2400" dirty="0" smtClean="0">
              <a:latin typeface="IRNazanin" panose="02000506000000020002" pitchFamily="2" charset="-78"/>
              <a:cs typeface="IRNazanin" panose="02000506000000020002" pitchFamily="2" charset="-78"/>
            </a:endParaRPr>
          </a:p>
          <a:p>
            <a:pPr marL="812800" marR="5080" lvl="1" indent="-342900" algn="just" rtl="1">
              <a:lnSpc>
                <a:spcPct val="104200"/>
              </a:lnSpc>
              <a:spcBef>
                <a:spcPts val="40"/>
              </a:spcBef>
              <a:buFont typeface="Arial" panose="020B0604020202020204" pitchFamily="34" charset="0"/>
              <a:buChar char="•"/>
            </a:pPr>
            <a:r>
              <a:rPr lang="fa-IR" sz="2400" b="1" dirty="0" smtClean="0">
                <a:latin typeface="IRNazanin" panose="02000506000000020002" pitchFamily="2" charset="-78"/>
                <a:cs typeface="IRNazanin" panose="02000506000000020002" pitchFamily="2" charset="-78"/>
              </a:rPr>
              <a:t>میانگین‌ها</a:t>
            </a:r>
          </a:p>
          <a:p>
            <a:pPr marL="812800" marR="5080" lvl="1" indent="-342900" algn="just" rtl="1">
              <a:lnSpc>
                <a:spcPct val="104200"/>
              </a:lnSpc>
              <a:spcBef>
                <a:spcPts val="40"/>
              </a:spcBef>
              <a:buFont typeface="Arial" panose="020B0604020202020204" pitchFamily="34" charset="0"/>
              <a:buChar char="•"/>
            </a:pPr>
            <a:r>
              <a:rPr lang="fa-IR" sz="2400" b="1" dirty="0" smtClean="0">
                <a:latin typeface="IRNazanin" panose="02000506000000020002" pitchFamily="2" charset="-78"/>
                <a:cs typeface="IRNazanin" panose="02000506000000020002" pitchFamily="2" charset="-78"/>
              </a:rPr>
              <a:t>کوواریانس‌ها</a:t>
            </a:r>
          </a:p>
          <a:p>
            <a:pPr marL="812800" marR="5080" lvl="1" indent="-342900" algn="just" rtl="1">
              <a:lnSpc>
                <a:spcPct val="104200"/>
              </a:lnSpc>
              <a:spcBef>
                <a:spcPts val="40"/>
              </a:spcBef>
              <a:buFont typeface="Arial" panose="020B0604020202020204" pitchFamily="34" charset="0"/>
              <a:buChar char="•"/>
            </a:pPr>
            <a:r>
              <a:rPr lang="fa-IR" sz="2400" b="1" dirty="0" smtClean="0">
                <a:latin typeface="IRNazanin" panose="02000506000000020002" pitchFamily="2" charset="-78"/>
                <a:cs typeface="IRNazanin" panose="02000506000000020002" pitchFamily="2" charset="-78"/>
              </a:rPr>
              <a:t>همبستگی‌ها</a:t>
            </a:r>
          </a:p>
          <a:p>
            <a:pPr marL="12700" marR="5080" algn="just" rtl="1">
              <a:lnSpc>
                <a:spcPct val="104200"/>
              </a:lnSpc>
              <a:spcBef>
                <a:spcPts val="40"/>
              </a:spcBef>
            </a:pPr>
            <a:endParaRPr lang="fa-IR" sz="2400" dirty="0">
              <a:latin typeface="IRNazanin" panose="02000506000000020002" pitchFamily="2" charset="-78"/>
              <a:cs typeface="IRNazanin" panose="02000506000000020002" pitchFamily="2" charset="-78"/>
            </a:endParaRPr>
          </a:p>
        </p:txBody>
      </p:sp>
      <p:sp>
        <p:nvSpPr>
          <p:cNvPr id="13" name="object 23"/>
          <p:cNvSpPr/>
          <p:nvPr/>
        </p:nvSpPr>
        <p:spPr>
          <a:xfrm rot="10800000">
            <a:off x="14610556" y="7109500"/>
            <a:ext cx="4038600" cy="828000"/>
          </a:xfrm>
          <a:custGeom>
            <a:avLst/>
            <a:gdLst/>
            <a:ahLst/>
            <a:cxnLst/>
            <a:rect l="l" t="t" r="r" b="b"/>
            <a:pathLst>
              <a:path w="1909445" h="437514">
                <a:moveTo>
                  <a:pt x="1690241" y="0"/>
                </a:moveTo>
                <a:lnTo>
                  <a:pt x="0" y="0"/>
                </a:lnTo>
                <a:lnTo>
                  <a:pt x="0" y="437154"/>
                </a:lnTo>
                <a:lnTo>
                  <a:pt x="1690241" y="437154"/>
                </a:lnTo>
                <a:lnTo>
                  <a:pt x="1740359" y="431381"/>
                </a:lnTo>
                <a:lnTo>
                  <a:pt x="1786366" y="414937"/>
                </a:lnTo>
                <a:lnTo>
                  <a:pt x="1826950" y="389135"/>
                </a:lnTo>
                <a:lnTo>
                  <a:pt x="1860800" y="355285"/>
                </a:lnTo>
                <a:lnTo>
                  <a:pt x="1886602" y="314701"/>
                </a:lnTo>
                <a:lnTo>
                  <a:pt x="1903046" y="268694"/>
                </a:lnTo>
                <a:lnTo>
                  <a:pt x="1908818" y="218577"/>
                </a:lnTo>
                <a:lnTo>
                  <a:pt x="1903046" y="168459"/>
                </a:lnTo>
                <a:lnTo>
                  <a:pt x="1886602" y="122452"/>
                </a:lnTo>
                <a:lnTo>
                  <a:pt x="1860800" y="81868"/>
                </a:lnTo>
                <a:lnTo>
                  <a:pt x="1826950" y="48018"/>
                </a:lnTo>
                <a:lnTo>
                  <a:pt x="1786366" y="22216"/>
                </a:lnTo>
                <a:lnTo>
                  <a:pt x="1740359" y="5772"/>
                </a:lnTo>
                <a:lnTo>
                  <a:pt x="1690241" y="0"/>
                </a:lnTo>
                <a:close/>
              </a:path>
            </a:pathLst>
          </a:custGeom>
          <a:solidFill>
            <a:srgbClr val="FFA001"/>
          </a:solidFill>
        </p:spPr>
        <p:txBody>
          <a:bodyPr wrap="square" lIns="0" tIns="0" rIns="0" bIns="0" rtlCol="0"/>
          <a:lstStyle/>
          <a:p>
            <a:endParaRPr dirty="0"/>
          </a:p>
        </p:txBody>
      </p:sp>
      <p:sp>
        <p:nvSpPr>
          <p:cNvPr id="14" name="object 24"/>
          <p:cNvSpPr txBox="1"/>
          <p:nvPr/>
        </p:nvSpPr>
        <p:spPr>
          <a:xfrm>
            <a:off x="15067756" y="7265189"/>
            <a:ext cx="3352800" cy="443711"/>
          </a:xfrm>
          <a:prstGeom prst="rect">
            <a:avLst/>
          </a:prstGeom>
        </p:spPr>
        <p:txBody>
          <a:bodyPr vert="horz" wrap="square" lIns="0" tIns="12700" rIns="0" bIns="0" rtlCol="0">
            <a:spAutoFit/>
          </a:bodyPr>
          <a:lstStyle/>
          <a:p>
            <a:pPr marL="12700">
              <a:spcBef>
                <a:spcPts val="100"/>
              </a:spcBef>
            </a:pPr>
            <a:r>
              <a:rPr lang="fa-IR" sz="2800" b="1" dirty="0">
                <a:solidFill>
                  <a:schemeClr val="bg1"/>
                </a:solidFill>
                <a:latin typeface="IRZar" panose="02000506000000020002" pitchFamily="2" charset="-78"/>
                <a:cs typeface="IRZar" panose="02000506000000020002" pitchFamily="2" charset="-78"/>
              </a:rPr>
              <a:t>ارتباط با الگوریتم ژنتیک</a:t>
            </a:r>
            <a:endParaRPr sz="2800" b="1" dirty="0">
              <a:solidFill>
                <a:schemeClr val="bg1"/>
              </a:solidFill>
              <a:latin typeface="IRZar" panose="02000506000000020002" pitchFamily="2" charset="-78"/>
              <a:cs typeface="IRZar" panose="02000506000000020002" pitchFamily="2" charset="-78"/>
            </a:endParaRPr>
          </a:p>
        </p:txBody>
      </p:sp>
      <p:sp>
        <p:nvSpPr>
          <p:cNvPr id="15" name="object 10"/>
          <p:cNvSpPr txBox="1"/>
          <p:nvPr/>
        </p:nvSpPr>
        <p:spPr>
          <a:xfrm>
            <a:off x="742156" y="1722641"/>
            <a:ext cx="9055964" cy="2693686"/>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b="1" dirty="0" smtClean="0">
                <a:solidFill>
                  <a:srgbClr val="FF0000"/>
                </a:solidFill>
                <a:latin typeface="IRNazanin" panose="02000506000000020002" pitchFamily="2" charset="-78"/>
                <a:cs typeface="IRNazanin" panose="02000506000000020002" pitchFamily="2" charset="-78"/>
              </a:rPr>
              <a:t>راه حلی بهینه است که:</a:t>
            </a:r>
          </a:p>
          <a:p>
            <a:pPr marL="12700" marR="5080" algn="just" rtl="1">
              <a:lnSpc>
                <a:spcPct val="104200"/>
              </a:lnSpc>
              <a:spcBef>
                <a:spcPts val="40"/>
              </a:spcBef>
            </a:pPr>
            <a:r>
              <a:rPr lang="fa-IR" sz="2400" b="1" dirty="0">
                <a:latin typeface="IRNazanin" panose="02000506000000020002" pitchFamily="2" charset="-78"/>
                <a:cs typeface="IRNazanin" panose="02000506000000020002" pitchFamily="2" charset="-78"/>
              </a:rPr>
              <a:t>میانگین‌ها ، کوواریانس‌ها و چولگی </a:t>
            </a:r>
            <a:r>
              <a:rPr lang="fa-IR" sz="2400" b="1" dirty="0" smtClean="0">
                <a:latin typeface="IRNazanin" panose="02000506000000020002" pitchFamily="2" charset="-78"/>
                <a:cs typeface="IRNazanin" panose="02000506000000020002" pitchFamily="2" charset="-78"/>
              </a:rPr>
              <a:t>داده های کامل شده را تا حد امکان به داده ها واقعی (مشاهده شده) نزدیک نگه دارد.</a:t>
            </a:r>
          </a:p>
          <a:p>
            <a:pPr marL="12700" marR="5080" algn="just" rtl="1">
              <a:lnSpc>
                <a:spcPct val="104200"/>
              </a:lnSpc>
              <a:spcBef>
                <a:spcPts val="40"/>
              </a:spcBef>
            </a:pPr>
            <a:endParaRPr lang="fa-IR" sz="2400" b="1" dirty="0" smtClean="0">
              <a:latin typeface="IRNazanin" panose="02000506000000020002" pitchFamily="2" charset="-78"/>
              <a:cs typeface="IRNazanin" panose="02000506000000020002" pitchFamily="2" charset="-78"/>
            </a:endParaRPr>
          </a:p>
          <a:p>
            <a:pPr marL="12700" marR="5080" algn="just" rtl="1">
              <a:lnSpc>
                <a:spcPct val="104200"/>
              </a:lnSpc>
              <a:spcBef>
                <a:spcPts val="40"/>
              </a:spcBef>
            </a:pPr>
            <a:r>
              <a:rPr lang="fa-IR" sz="2400" b="1" dirty="0" smtClean="0">
                <a:solidFill>
                  <a:srgbClr val="FF0000"/>
                </a:solidFill>
                <a:latin typeface="IRNazanin" panose="02000506000000020002" pitchFamily="2" charset="-78"/>
                <a:cs typeface="IRNazanin" panose="02000506000000020002" pitchFamily="2" charset="-78"/>
              </a:rPr>
              <a:t>نکته</a:t>
            </a:r>
            <a:r>
              <a:rPr lang="fa-IR" sz="2400" b="1" dirty="0" smtClean="0">
                <a:latin typeface="IRNazanin" panose="02000506000000020002" pitchFamily="2" charset="-78"/>
                <a:cs typeface="IRNazanin" panose="02000506000000020002" pitchFamily="2" charset="-78"/>
              </a:rPr>
              <a:t>: </a:t>
            </a:r>
            <a:r>
              <a:rPr lang="fa-IR" sz="2400" dirty="0" smtClean="0">
                <a:latin typeface="IRNazanin" panose="02000506000000020002" pitchFamily="2" charset="-78"/>
                <a:cs typeface="IRNazanin" panose="02000506000000020002" pitchFamily="2" charset="-78"/>
              </a:rPr>
              <a:t>قبل از </a:t>
            </a:r>
            <a:r>
              <a:rPr lang="en-US" sz="2400" dirty="0" smtClean="0">
                <a:latin typeface="IRNazanin" panose="02000506000000020002" pitchFamily="2" charset="-78"/>
                <a:cs typeface="IRNazanin" panose="02000506000000020002" pitchFamily="2" charset="-78"/>
              </a:rPr>
              <a:t>validation</a:t>
            </a:r>
            <a:r>
              <a:rPr lang="fa-IR" sz="2400" dirty="0" smtClean="0">
                <a:latin typeface="IRNazanin" panose="02000506000000020002" pitchFamily="2" charset="-78"/>
                <a:cs typeface="IRNazanin" panose="02000506000000020002" pitchFamily="2" charset="-78"/>
              </a:rPr>
              <a:t> مقادیر آماری (واریانس، کوواریانس، همبستگی و چولگی) محاسبه شده و سپس تعدادی داده به صورت دستی حذف می شوند و بعد از </a:t>
            </a:r>
            <a:r>
              <a:rPr lang="en-US" sz="2400" dirty="0" smtClean="0">
                <a:latin typeface="IRNazanin" panose="02000506000000020002" pitchFamily="2" charset="-78"/>
                <a:cs typeface="IRNazanin" panose="02000506000000020002" pitchFamily="2" charset="-78"/>
              </a:rPr>
              <a:t>validation</a:t>
            </a:r>
            <a:r>
              <a:rPr lang="fa-IR" sz="2400" dirty="0" smtClean="0">
                <a:latin typeface="IRNazanin" panose="02000506000000020002" pitchFamily="2" charset="-78"/>
                <a:cs typeface="IRNazanin" panose="02000506000000020002" pitchFamily="2" charset="-78"/>
              </a:rPr>
              <a:t> مجدد داده های آماری  جدید </a:t>
            </a:r>
            <a:r>
              <a:rPr lang="fa-IR" sz="2400" b="1" dirty="0" smtClean="0">
                <a:latin typeface="IRNazanin" panose="02000506000000020002" pitchFamily="2" charset="-78"/>
                <a:cs typeface="IRNazanin" panose="02000506000000020002" pitchFamily="2" charset="-78"/>
              </a:rPr>
              <a:t>محاسبه</a:t>
            </a:r>
            <a:r>
              <a:rPr lang="fa-IR" sz="2400" dirty="0" smtClean="0">
                <a:latin typeface="IRNazanin" panose="02000506000000020002" pitchFamily="2" charset="-78"/>
                <a:cs typeface="IRNazanin" panose="02000506000000020002" pitchFamily="2" charset="-78"/>
              </a:rPr>
              <a:t> با داده های قبلی </a:t>
            </a:r>
            <a:r>
              <a:rPr lang="fa-IR" sz="2400" b="1" dirty="0" smtClean="0">
                <a:latin typeface="IRNazanin" panose="02000506000000020002" pitchFamily="2" charset="-78"/>
                <a:cs typeface="IRNazanin" panose="02000506000000020002" pitchFamily="2" charset="-78"/>
              </a:rPr>
              <a:t>مقایسه</a:t>
            </a:r>
            <a:r>
              <a:rPr lang="fa-IR" sz="2400" dirty="0" smtClean="0">
                <a:latin typeface="IRNazanin" panose="02000506000000020002" pitchFamily="2" charset="-78"/>
                <a:cs typeface="IRNazanin" panose="02000506000000020002" pitchFamily="2" charset="-78"/>
              </a:rPr>
              <a:t> شوند.</a:t>
            </a:r>
            <a:endParaRPr sz="2400" dirty="0">
              <a:latin typeface="IRNazanin" panose="02000506000000020002" pitchFamily="2" charset="-78"/>
              <a:cs typeface="IRNazanin" panose="02000506000000020002" pitchFamily="2" charset="-78"/>
            </a:endParaRPr>
          </a:p>
        </p:txBody>
      </p:sp>
      <p:pic>
        <p:nvPicPr>
          <p:cNvPr id="2" name="Picture 1"/>
          <p:cNvPicPr>
            <a:picLocks noChangeAspect="1"/>
          </p:cNvPicPr>
          <p:nvPr/>
        </p:nvPicPr>
        <p:blipFill>
          <a:blip r:embed="rId2"/>
          <a:stretch>
            <a:fillRect/>
          </a:stretch>
        </p:blipFill>
        <p:spPr>
          <a:xfrm>
            <a:off x="374012" y="4285344"/>
            <a:ext cx="4342591" cy="2807416"/>
          </a:xfrm>
          <a:prstGeom prst="rect">
            <a:avLst/>
          </a:prstGeom>
        </p:spPr>
      </p:pic>
      <p:sp>
        <p:nvSpPr>
          <p:cNvPr id="16" name="object 23"/>
          <p:cNvSpPr/>
          <p:nvPr/>
        </p:nvSpPr>
        <p:spPr>
          <a:xfrm rot="10800000">
            <a:off x="5835720" y="4899699"/>
            <a:ext cx="3962400" cy="828000"/>
          </a:xfrm>
          <a:custGeom>
            <a:avLst/>
            <a:gdLst/>
            <a:ahLst/>
            <a:cxnLst/>
            <a:rect l="l" t="t" r="r" b="b"/>
            <a:pathLst>
              <a:path w="1909445" h="437514">
                <a:moveTo>
                  <a:pt x="1690241" y="0"/>
                </a:moveTo>
                <a:lnTo>
                  <a:pt x="0" y="0"/>
                </a:lnTo>
                <a:lnTo>
                  <a:pt x="0" y="437154"/>
                </a:lnTo>
                <a:lnTo>
                  <a:pt x="1690241" y="437154"/>
                </a:lnTo>
                <a:lnTo>
                  <a:pt x="1740359" y="431381"/>
                </a:lnTo>
                <a:lnTo>
                  <a:pt x="1786366" y="414937"/>
                </a:lnTo>
                <a:lnTo>
                  <a:pt x="1826950" y="389135"/>
                </a:lnTo>
                <a:lnTo>
                  <a:pt x="1860800" y="355285"/>
                </a:lnTo>
                <a:lnTo>
                  <a:pt x="1886602" y="314701"/>
                </a:lnTo>
                <a:lnTo>
                  <a:pt x="1903046" y="268694"/>
                </a:lnTo>
                <a:lnTo>
                  <a:pt x="1908818" y="218577"/>
                </a:lnTo>
                <a:lnTo>
                  <a:pt x="1903046" y="168459"/>
                </a:lnTo>
                <a:lnTo>
                  <a:pt x="1886602" y="122452"/>
                </a:lnTo>
                <a:lnTo>
                  <a:pt x="1860800" y="81868"/>
                </a:lnTo>
                <a:lnTo>
                  <a:pt x="1826950" y="48018"/>
                </a:lnTo>
                <a:lnTo>
                  <a:pt x="1786366" y="22216"/>
                </a:lnTo>
                <a:lnTo>
                  <a:pt x="1740359" y="5772"/>
                </a:lnTo>
                <a:lnTo>
                  <a:pt x="1690241" y="0"/>
                </a:lnTo>
                <a:close/>
              </a:path>
            </a:pathLst>
          </a:custGeom>
          <a:solidFill>
            <a:srgbClr val="FFA001"/>
          </a:solidFill>
        </p:spPr>
        <p:txBody>
          <a:bodyPr wrap="square" lIns="0" tIns="0" rIns="0" bIns="0" rtlCol="0"/>
          <a:lstStyle/>
          <a:p>
            <a:endParaRPr dirty="0"/>
          </a:p>
        </p:txBody>
      </p:sp>
      <p:sp>
        <p:nvSpPr>
          <p:cNvPr id="17" name="object 24"/>
          <p:cNvSpPr txBox="1"/>
          <p:nvPr/>
        </p:nvSpPr>
        <p:spPr>
          <a:xfrm>
            <a:off x="6661159" y="5055389"/>
            <a:ext cx="2818623" cy="443711"/>
          </a:xfrm>
          <a:prstGeom prst="rect">
            <a:avLst/>
          </a:prstGeom>
        </p:spPr>
        <p:txBody>
          <a:bodyPr vert="horz" wrap="square" lIns="0" tIns="12700" rIns="0" bIns="0" rtlCol="0">
            <a:spAutoFit/>
          </a:bodyPr>
          <a:lstStyle/>
          <a:p>
            <a:pPr marL="12700" algn="r" rtl="1">
              <a:spcBef>
                <a:spcPts val="100"/>
              </a:spcBef>
            </a:pPr>
            <a:r>
              <a:rPr lang="fa-IR" sz="2800" b="1" dirty="0" smtClean="0">
                <a:solidFill>
                  <a:schemeClr val="bg1"/>
                </a:solidFill>
                <a:latin typeface="IRZar" panose="02000506000000020002" pitchFamily="2" charset="-78"/>
                <a:cs typeface="IRZar" panose="02000506000000020002" pitchFamily="2" charset="-78"/>
              </a:rPr>
              <a:t>پیچیدگی مسئله</a:t>
            </a:r>
            <a:endParaRPr sz="2800" b="1" dirty="0">
              <a:solidFill>
                <a:schemeClr val="bg1"/>
              </a:solidFill>
              <a:latin typeface="IRZar" panose="02000506000000020002" pitchFamily="2" charset="-78"/>
              <a:cs typeface="IRZar" panose="02000506000000020002" pitchFamily="2" charset="-78"/>
            </a:endParaRPr>
          </a:p>
        </p:txBody>
      </p:sp>
      <p:sp>
        <p:nvSpPr>
          <p:cNvPr id="18" name="object 10"/>
          <p:cNvSpPr txBox="1"/>
          <p:nvPr/>
        </p:nvSpPr>
        <p:spPr>
          <a:xfrm>
            <a:off x="10917237" y="8304132"/>
            <a:ext cx="7731919" cy="1157368"/>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dirty="0" smtClean="0">
                <a:solidFill>
                  <a:srgbClr val="454545"/>
                </a:solidFill>
                <a:latin typeface="IRNazanin" panose="02000506000000020002" pitchFamily="2" charset="-78"/>
                <a:cs typeface="IRNazanin" panose="02000506000000020002" pitchFamily="2" charset="-78"/>
              </a:rPr>
              <a:t>الگوریتم ژنتیک قرار است مقادیر گمشده را طوری حدس بزند که شرایط </a:t>
            </a:r>
            <a:r>
              <a:rPr lang="fa-IR" sz="2400" dirty="0">
                <a:latin typeface="IRNazanin" panose="02000506000000020002" pitchFamily="2" charset="-78"/>
                <a:cs typeface="IRNazanin" panose="02000506000000020002" pitchFamily="2" charset="-78"/>
              </a:rPr>
              <a:t>(2)، (3)، (4) </a:t>
            </a:r>
            <a:r>
              <a:rPr lang="fa-IR" sz="2400" b="1" dirty="0">
                <a:latin typeface="IRNazanin" panose="02000506000000020002" pitchFamily="2" charset="-78"/>
                <a:cs typeface="IRNazanin" panose="02000506000000020002" pitchFamily="2" charset="-78"/>
              </a:rPr>
              <a:t>حداقل‌سازی </a:t>
            </a:r>
            <a:r>
              <a:rPr lang="fa-IR" sz="2400" b="1" dirty="0" smtClean="0">
                <a:latin typeface="IRNazanin" panose="02000506000000020002" pitchFamily="2" charset="-78"/>
                <a:cs typeface="IRNazanin" panose="02000506000000020002" pitchFamily="2" charset="-78"/>
              </a:rPr>
              <a:t>شوند - </a:t>
            </a:r>
            <a:r>
              <a:rPr lang="fa-IR" sz="2400" dirty="0">
                <a:latin typeface="IRNazanin" panose="02000506000000020002" pitchFamily="2" charset="-78"/>
                <a:cs typeface="IRNazanin" panose="02000506000000020002" pitchFamily="2" charset="-78"/>
              </a:rPr>
              <a:t>یعنی دادهٔ بازسازی‌شده از نظر آماری شبیه دادهٔ واقعی </a:t>
            </a:r>
            <a:r>
              <a:rPr lang="fa-IR" sz="2400" dirty="0" smtClean="0">
                <a:latin typeface="IRNazanin" panose="02000506000000020002" pitchFamily="2" charset="-78"/>
                <a:cs typeface="IRNazanin" panose="02000506000000020002" pitchFamily="2" charset="-78"/>
              </a:rPr>
              <a:t>باشد.</a:t>
            </a:r>
            <a:endParaRPr sz="2400" dirty="0">
              <a:latin typeface="IRNazanin" panose="02000506000000020002" pitchFamily="2" charset="-78"/>
              <a:cs typeface="IRNazanin" panose="02000506000000020002" pitchFamily="2" charset="-78"/>
            </a:endParaRPr>
          </a:p>
        </p:txBody>
      </p:sp>
      <p:sp>
        <p:nvSpPr>
          <p:cNvPr id="19" name="object 10"/>
          <p:cNvSpPr txBox="1"/>
          <p:nvPr/>
        </p:nvSpPr>
        <p:spPr>
          <a:xfrm>
            <a:off x="2342355" y="5993496"/>
            <a:ext cx="7455765" cy="4230004"/>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dirty="0">
                <a:latin typeface="IRNazanin" panose="02000506000000020002" pitchFamily="2" charset="-78"/>
                <a:cs typeface="IRNazanin" panose="02000506000000020002" pitchFamily="2" charset="-78"/>
              </a:rPr>
              <a:t>چه چیزهایی مسئله را پیچیده می‌کند</a:t>
            </a:r>
            <a:r>
              <a:rPr lang="fa-IR" sz="2400" dirty="0" smtClean="0">
                <a:latin typeface="IRNazanin" panose="02000506000000020002" pitchFamily="2" charset="-78"/>
                <a:cs typeface="IRNazanin" panose="02000506000000020002" pitchFamily="2" charset="-78"/>
              </a:rPr>
              <a:t>؟</a:t>
            </a:r>
            <a:endParaRPr lang="en-US" sz="2400" dirty="0" smtClean="0">
              <a:latin typeface="IRNazanin" panose="02000506000000020002" pitchFamily="2" charset="-78"/>
              <a:cs typeface="IRNazanin" panose="02000506000000020002" pitchFamily="2" charset="-78"/>
            </a:endParaRPr>
          </a:p>
          <a:p>
            <a:pPr marL="12700" marR="5080" algn="just" rtl="1">
              <a:lnSpc>
                <a:spcPct val="104200"/>
              </a:lnSpc>
              <a:spcBef>
                <a:spcPts val="40"/>
              </a:spcBef>
            </a:pPr>
            <a:endParaRPr lang="fa-IR" sz="2400" dirty="0" smtClean="0">
              <a:latin typeface="IRNazanin" panose="02000506000000020002" pitchFamily="2" charset="-78"/>
              <a:cs typeface="IRNazanin" panose="02000506000000020002" pitchFamily="2" charset="-78"/>
            </a:endParaRPr>
          </a:p>
          <a:p>
            <a:pPr marL="12700" marR="5080" algn="just" rtl="1">
              <a:lnSpc>
                <a:spcPct val="104200"/>
              </a:lnSpc>
              <a:spcBef>
                <a:spcPts val="40"/>
              </a:spcBef>
            </a:pPr>
            <a:r>
              <a:rPr lang="fa-IR" sz="2400" b="1" dirty="0" smtClean="0">
                <a:latin typeface="IRNazanin" panose="02000506000000020002" pitchFamily="2" charset="-78"/>
                <a:cs typeface="IRNazanin" panose="02000506000000020002" pitchFamily="2" charset="-78"/>
              </a:rPr>
              <a:t>الف) نوع متغیر (پیوسته، گسسته و دودویی)</a:t>
            </a:r>
          </a:p>
          <a:p>
            <a:pPr marL="12700" marR="5080" algn="just" rtl="1">
              <a:lnSpc>
                <a:spcPct val="104200"/>
              </a:lnSpc>
              <a:spcBef>
                <a:spcPts val="40"/>
              </a:spcBef>
            </a:pPr>
            <a:r>
              <a:rPr lang="fa-IR" sz="2400" b="1" dirty="0" smtClean="0">
                <a:solidFill>
                  <a:srgbClr val="FF0000"/>
                </a:solidFill>
                <a:latin typeface="IRNazanin" panose="02000506000000020002" pitchFamily="2" charset="-78"/>
                <a:cs typeface="IRNazanin" panose="02000506000000020002" pitchFamily="2" charset="-78"/>
              </a:rPr>
              <a:t>نکته: </a:t>
            </a:r>
            <a:r>
              <a:rPr lang="fa-IR" sz="2400" dirty="0" smtClean="0">
                <a:latin typeface="IRNazanin" panose="02000506000000020002" pitchFamily="2" charset="-78"/>
                <a:cs typeface="IRNazanin" panose="02000506000000020002" pitchFamily="2" charset="-78"/>
              </a:rPr>
              <a:t>کار با داده هی گسسته معمولاً </a:t>
            </a:r>
            <a:r>
              <a:rPr lang="en-US" sz="2400" dirty="0" smtClean="0">
                <a:latin typeface="IRNazanin" panose="02000506000000020002" pitchFamily="2" charset="-78"/>
                <a:cs typeface="IRNazanin" panose="02000506000000020002" pitchFamily="2" charset="-78"/>
              </a:rPr>
              <a:t>Np-Hard</a:t>
            </a:r>
            <a:r>
              <a:rPr lang="fa-IR" sz="2400" dirty="0" smtClean="0">
                <a:latin typeface="IRNazanin" panose="02000506000000020002" pitchFamily="2" charset="-78"/>
                <a:cs typeface="IRNazanin" panose="02000506000000020002" pitchFamily="2" charset="-78"/>
              </a:rPr>
              <a:t> است</a:t>
            </a:r>
            <a:endParaRPr lang="en-US" sz="2400" dirty="0" smtClean="0">
              <a:latin typeface="IRNazanin" panose="02000506000000020002" pitchFamily="2" charset="-78"/>
              <a:cs typeface="IRNazanin" panose="02000506000000020002" pitchFamily="2" charset="-78"/>
            </a:endParaRPr>
          </a:p>
          <a:p>
            <a:pPr marL="12700" marR="5080" algn="just" rtl="1">
              <a:lnSpc>
                <a:spcPct val="104200"/>
              </a:lnSpc>
              <a:spcBef>
                <a:spcPts val="40"/>
              </a:spcBef>
            </a:pPr>
            <a:endParaRPr lang="fa-IR" sz="2400" dirty="0" smtClean="0">
              <a:latin typeface="IRNazanin" panose="02000506000000020002" pitchFamily="2" charset="-78"/>
              <a:cs typeface="IRNazanin" panose="02000506000000020002" pitchFamily="2" charset="-78"/>
            </a:endParaRPr>
          </a:p>
          <a:p>
            <a:pPr marL="12700" marR="5080" algn="just" rtl="1">
              <a:lnSpc>
                <a:spcPct val="104200"/>
              </a:lnSpc>
              <a:spcBef>
                <a:spcPts val="40"/>
              </a:spcBef>
            </a:pPr>
            <a:r>
              <a:rPr lang="fa-IR" sz="2400" b="1" dirty="0" smtClean="0">
                <a:latin typeface="IRNazanin" panose="02000506000000020002" pitchFamily="2" charset="-78"/>
                <a:cs typeface="IRNazanin" panose="02000506000000020002" pitchFamily="2" charset="-78"/>
              </a:rPr>
              <a:t>ب) خواص ماتریس باید حفظ شود</a:t>
            </a:r>
          </a:p>
          <a:p>
            <a:pPr marL="12700" marR="5080" algn="just" rtl="1">
              <a:lnSpc>
                <a:spcPct val="104200"/>
              </a:lnSpc>
              <a:spcBef>
                <a:spcPts val="40"/>
              </a:spcBef>
            </a:pPr>
            <a:r>
              <a:rPr lang="fa-IR" sz="2400" dirty="0" smtClean="0">
                <a:latin typeface="IRNazanin" panose="02000506000000020002" pitchFamily="2" charset="-78"/>
                <a:cs typeface="IRNazanin" panose="02000506000000020002" pitchFamily="2" charset="-78"/>
              </a:rPr>
              <a:t>(میانگین – کوواریانس – همبستگی و چولگی)</a:t>
            </a:r>
          </a:p>
          <a:p>
            <a:pPr marL="12700" marR="5080" algn="just" rtl="1">
              <a:lnSpc>
                <a:spcPct val="104200"/>
              </a:lnSpc>
              <a:spcBef>
                <a:spcPts val="40"/>
              </a:spcBef>
            </a:pPr>
            <a:endParaRPr lang="fa-IR" sz="2400" dirty="0" smtClean="0">
              <a:latin typeface="IRNazanin" panose="02000506000000020002" pitchFamily="2" charset="-78"/>
              <a:cs typeface="IRNazanin" panose="02000506000000020002" pitchFamily="2" charset="-78"/>
            </a:endParaRPr>
          </a:p>
          <a:p>
            <a:pPr marL="12700" marR="5080" algn="just" rtl="1">
              <a:lnSpc>
                <a:spcPct val="104200"/>
              </a:lnSpc>
              <a:spcBef>
                <a:spcPts val="40"/>
              </a:spcBef>
            </a:pPr>
            <a:r>
              <a:rPr lang="fa-IR" sz="2400" b="1" dirty="0" smtClean="0">
                <a:latin typeface="IRNazanin" panose="02000506000000020002" pitchFamily="2" charset="-78"/>
                <a:cs typeface="IRNazanin" panose="02000506000000020002" pitchFamily="2" charset="-78"/>
              </a:rPr>
              <a:t>پ) اندازه </a:t>
            </a:r>
            <a:r>
              <a:rPr lang="fa-IR" sz="2400" b="1" dirty="0">
                <a:latin typeface="IRNazanin" panose="02000506000000020002" pitchFamily="2" charset="-78"/>
                <a:cs typeface="IRNazanin" panose="02000506000000020002" pitchFamily="2" charset="-78"/>
              </a:rPr>
              <a:t>نمونه و مقدار دادهٔ </a:t>
            </a:r>
            <a:r>
              <a:rPr lang="fa-IR" sz="2400" b="1" dirty="0" smtClean="0">
                <a:latin typeface="IRNazanin" panose="02000506000000020002" pitchFamily="2" charset="-78"/>
                <a:cs typeface="IRNazanin" panose="02000506000000020002" pitchFamily="2" charset="-78"/>
              </a:rPr>
              <a:t>گمشده</a:t>
            </a:r>
          </a:p>
          <a:p>
            <a:pPr marL="12700" marR="5080" algn="just" rtl="1">
              <a:lnSpc>
                <a:spcPct val="104200"/>
              </a:lnSpc>
              <a:spcBef>
                <a:spcPts val="40"/>
              </a:spcBef>
            </a:pPr>
            <a:r>
              <a:rPr lang="fa-IR" sz="2400" dirty="0">
                <a:latin typeface="IRNazanin" panose="02000506000000020002" pitchFamily="2" charset="-78"/>
                <a:cs typeface="IRNazanin" panose="02000506000000020002" pitchFamily="2" charset="-78"/>
              </a:rPr>
              <a:t>هرچه دادهٔ گمشده </a:t>
            </a:r>
            <a:r>
              <a:rPr lang="fa-IR" sz="2400" dirty="0" smtClean="0">
                <a:latin typeface="IRNazanin" panose="02000506000000020002" pitchFamily="2" charset="-78"/>
                <a:cs typeface="IRNazanin" panose="02000506000000020002" pitchFamily="2" charset="-78"/>
              </a:rPr>
              <a:t>بیشتر </a:t>
            </a:r>
            <a:r>
              <a:rPr lang="fa-IR" sz="2400" dirty="0">
                <a:latin typeface="IRNazanin" panose="02000506000000020002" pitchFamily="2" charset="-78"/>
                <a:cs typeface="IRNazanin" panose="02000506000000020002" pitchFamily="2" charset="-78"/>
              </a:rPr>
              <a:t>=&gt; فضای جستجوی جواب‌ها بزرگ‌تر</a:t>
            </a:r>
            <a:endParaRPr lang="fa-IR" sz="2400" dirty="0" smtClean="0">
              <a:latin typeface="IRNazanin" panose="02000506000000020002" pitchFamily="2" charset="-78"/>
              <a:cs typeface="IRNazanin" panose="02000506000000020002" pitchFamily="2" charset="-78"/>
            </a:endParaRPr>
          </a:p>
          <a:p>
            <a:pPr marL="12700" marR="5080" algn="just" rtl="1">
              <a:lnSpc>
                <a:spcPct val="104200"/>
              </a:lnSpc>
              <a:spcBef>
                <a:spcPts val="40"/>
              </a:spcBef>
            </a:pPr>
            <a:endParaRPr sz="2400" dirty="0">
              <a:latin typeface="IRNazanin" panose="02000506000000020002" pitchFamily="2" charset="-78"/>
              <a:cs typeface="IRNazanin" panose="02000506000000020002" pitchFamily="2" charset="-78"/>
            </a:endParaRPr>
          </a:p>
        </p:txBody>
      </p:sp>
      <p:sp>
        <p:nvSpPr>
          <p:cNvPr id="20" name="object 3"/>
          <p:cNvSpPr/>
          <p:nvPr/>
        </p:nvSpPr>
        <p:spPr>
          <a:xfrm rot="10800000">
            <a:off x="5809844" y="556301"/>
            <a:ext cx="3988276" cy="828000"/>
          </a:xfrm>
          <a:custGeom>
            <a:avLst/>
            <a:gdLst/>
            <a:ahLst/>
            <a:cxnLst/>
            <a:rect l="l" t="t" r="r" b="b"/>
            <a:pathLst>
              <a:path w="2929255" h="437514">
                <a:moveTo>
                  <a:pt x="2710340" y="0"/>
                </a:moveTo>
                <a:lnTo>
                  <a:pt x="0" y="0"/>
                </a:lnTo>
                <a:lnTo>
                  <a:pt x="0" y="437154"/>
                </a:lnTo>
                <a:lnTo>
                  <a:pt x="2710340" y="437154"/>
                </a:lnTo>
                <a:lnTo>
                  <a:pt x="2760457" y="431381"/>
                </a:lnTo>
                <a:lnTo>
                  <a:pt x="2806464" y="414937"/>
                </a:lnTo>
                <a:lnTo>
                  <a:pt x="2847048" y="389135"/>
                </a:lnTo>
                <a:lnTo>
                  <a:pt x="2880897" y="355286"/>
                </a:lnTo>
                <a:lnTo>
                  <a:pt x="2906699" y="314702"/>
                </a:lnTo>
                <a:lnTo>
                  <a:pt x="2923143" y="268695"/>
                </a:lnTo>
                <a:lnTo>
                  <a:pt x="2928915" y="218577"/>
                </a:lnTo>
                <a:lnTo>
                  <a:pt x="2923143" y="168459"/>
                </a:lnTo>
                <a:lnTo>
                  <a:pt x="2906699" y="122452"/>
                </a:lnTo>
                <a:lnTo>
                  <a:pt x="2880897" y="81868"/>
                </a:lnTo>
                <a:lnTo>
                  <a:pt x="2847048" y="48019"/>
                </a:lnTo>
                <a:lnTo>
                  <a:pt x="2806464" y="22216"/>
                </a:lnTo>
                <a:lnTo>
                  <a:pt x="2760457" y="5772"/>
                </a:lnTo>
                <a:lnTo>
                  <a:pt x="2710340" y="0"/>
                </a:lnTo>
                <a:close/>
              </a:path>
            </a:pathLst>
          </a:custGeom>
          <a:solidFill>
            <a:srgbClr val="00A0F0"/>
          </a:solidFill>
        </p:spPr>
        <p:txBody>
          <a:bodyPr wrap="square" lIns="0" tIns="0" rIns="0" bIns="0" rtlCol="0"/>
          <a:lstStyle/>
          <a:p>
            <a:endParaRPr dirty="0"/>
          </a:p>
        </p:txBody>
      </p:sp>
      <p:sp>
        <p:nvSpPr>
          <p:cNvPr id="22" name="object 24"/>
          <p:cNvSpPr txBox="1"/>
          <p:nvPr/>
        </p:nvSpPr>
        <p:spPr>
          <a:xfrm>
            <a:off x="6661160" y="748443"/>
            <a:ext cx="2818623" cy="443711"/>
          </a:xfrm>
          <a:prstGeom prst="rect">
            <a:avLst/>
          </a:prstGeom>
        </p:spPr>
        <p:txBody>
          <a:bodyPr vert="horz" wrap="square" lIns="0" tIns="12700" rIns="0" bIns="0" rtlCol="0">
            <a:spAutoFit/>
          </a:bodyPr>
          <a:lstStyle/>
          <a:p>
            <a:pPr marL="12700" algn="r" rtl="1">
              <a:spcBef>
                <a:spcPts val="100"/>
              </a:spcBef>
            </a:pPr>
            <a:r>
              <a:rPr lang="fa-IR" sz="2800" b="1" dirty="0" smtClean="0">
                <a:solidFill>
                  <a:schemeClr val="bg1"/>
                </a:solidFill>
                <a:latin typeface="IRZar" panose="02000506000000020002" pitchFamily="2" charset="-78"/>
                <a:cs typeface="IRZar" panose="02000506000000020002" pitchFamily="2" charset="-78"/>
              </a:rPr>
              <a:t>راه‌حل بهینه</a:t>
            </a:r>
            <a:endParaRPr sz="2800" b="1" dirty="0">
              <a:solidFill>
                <a:schemeClr val="bg1"/>
              </a:solidFill>
              <a:latin typeface="IRZar" panose="02000506000000020002" pitchFamily="2" charset="-78"/>
              <a:cs typeface="IRZar" panose="02000506000000020002"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 calcmode="lin" valueType="num">
                                      <p:cBhvr additive="base">
                                        <p:cTn id="12" dur="500" fill="hold"/>
                                        <p:tgtEl>
                                          <p:spTgt spid="18"/>
                                        </p:tgtEl>
                                        <p:attrNameLst>
                                          <p:attrName>ppt_x</p:attrName>
                                        </p:attrNameLst>
                                      </p:cBhvr>
                                      <p:tavLst>
                                        <p:tav tm="0">
                                          <p:val>
                                            <p:strVal val="#ppt_x"/>
                                          </p:val>
                                        </p:tav>
                                        <p:tav tm="100000">
                                          <p:val>
                                            <p:strVal val="#ppt_x"/>
                                          </p:val>
                                        </p:tav>
                                      </p:tavLst>
                                    </p:anim>
                                    <p:anim calcmode="lin" valueType="num">
                                      <p:cBhvr additive="base">
                                        <p:cTn id="13"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20"/>
                                        </p:tgtEl>
                                        <p:attrNameLst>
                                          <p:attrName>style.visibility</p:attrName>
                                        </p:attrNameLst>
                                      </p:cBhvr>
                                      <p:to>
                                        <p:strVal val="visible"/>
                                      </p:to>
                                    </p:set>
                                    <p:animEffect transition="in" filter="wipe(down)">
                                      <p:cBhvr>
                                        <p:cTn id="18" dur="500"/>
                                        <p:tgtEl>
                                          <p:spTgt spid="20"/>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barn(inVertical)">
                                      <p:cBhvr>
                                        <p:cTn id="23" dur="500"/>
                                        <p:tgtEl>
                                          <p:spTgt spid="15"/>
                                        </p:tgtEl>
                                      </p:cBhvr>
                                    </p:animEffect>
                                  </p:childTnLst>
                                </p:cTn>
                              </p:par>
                              <p:par>
                                <p:cTn id="24" presetID="45" presetClass="entr" presetSubtype="0" fill="hold" nodeType="with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fade">
                                      <p:cBhvr>
                                        <p:cTn id="26" dur="2000"/>
                                        <p:tgtEl>
                                          <p:spTgt spid="2"/>
                                        </p:tgtEl>
                                      </p:cBhvr>
                                    </p:animEffect>
                                    <p:anim calcmode="lin" valueType="num">
                                      <p:cBhvr>
                                        <p:cTn id="27" dur="2000" fill="hold"/>
                                        <p:tgtEl>
                                          <p:spTgt spid="2"/>
                                        </p:tgtEl>
                                        <p:attrNameLst>
                                          <p:attrName>ppt_w</p:attrName>
                                        </p:attrNameLst>
                                      </p:cBhvr>
                                      <p:tavLst>
                                        <p:tav tm="0" fmla="#ppt_w*sin(2.5*pi*$)">
                                          <p:val>
                                            <p:fltVal val="0"/>
                                          </p:val>
                                        </p:tav>
                                        <p:tav tm="100000">
                                          <p:val>
                                            <p:fltVal val="1"/>
                                          </p:val>
                                        </p:tav>
                                      </p:tavLst>
                                    </p:anim>
                                    <p:anim calcmode="lin" valueType="num">
                                      <p:cBhvr>
                                        <p:cTn id="28"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barn(inVertical)">
                                      <p:cBhvr>
                                        <p:cTn id="33" dur="500"/>
                                        <p:tgtEl>
                                          <p:spTgt spid="16"/>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9"/>
                                        </p:tgtEl>
                                        <p:attrNameLst>
                                          <p:attrName>style.visibility</p:attrName>
                                        </p:attrNameLst>
                                      </p:cBhvr>
                                      <p:to>
                                        <p:strVal val="visible"/>
                                      </p:to>
                                    </p:set>
                                    <p:anim calcmode="lin" valueType="num">
                                      <p:cBhvr additive="base">
                                        <p:cTn id="38" dur="500" fill="hold"/>
                                        <p:tgtEl>
                                          <p:spTgt spid="19"/>
                                        </p:tgtEl>
                                        <p:attrNameLst>
                                          <p:attrName>ppt_x</p:attrName>
                                        </p:attrNameLst>
                                      </p:cBhvr>
                                      <p:tavLst>
                                        <p:tav tm="0">
                                          <p:val>
                                            <p:strVal val="#ppt_x"/>
                                          </p:val>
                                        </p:tav>
                                        <p:tav tm="100000">
                                          <p:val>
                                            <p:strVal val="#ppt_x"/>
                                          </p:val>
                                        </p:tav>
                                      </p:tavLst>
                                    </p:anim>
                                    <p:anim calcmode="lin" valueType="num">
                                      <p:cBhvr additive="base">
                                        <p:cTn id="39"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5" grpId="0"/>
      <p:bldP spid="16" grpId="0" animBg="1"/>
      <p:bldP spid="18" grpId="0"/>
      <p:bldP spid="19" grpId="0"/>
      <p:bldP spid="20"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 name="object 3">
            <a:extLst>
              <a:ext uri="{FF2B5EF4-FFF2-40B4-BE49-F238E27FC236}">
                <a16:creationId xmlns:a16="http://schemas.microsoft.com/office/drawing/2014/main" id="{35A6BDDE-FC44-4E39-8D51-B60B34A6A018}"/>
              </a:ext>
            </a:extLst>
          </p:cNvPr>
          <p:cNvSpPr/>
          <p:nvPr/>
        </p:nvSpPr>
        <p:spPr>
          <a:xfrm rot="10800000">
            <a:off x="13086556" y="556300"/>
            <a:ext cx="5488178" cy="828000"/>
          </a:xfrm>
          <a:custGeom>
            <a:avLst/>
            <a:gdLst/>
            <a:ahLst/>
            <a:cxnLst/>
            <a:rect l="l" t="t" r="r" b="b"/>
            <a:pathLst>
              <a:path w="2929255" h="437514">
                <a:moveTo>
                  <a:pt x="2710340" y="0"/>
                </a:moveTo>
                <a:lnTo>
                  <a:pt x="0" y="0"/>
                </a:lnTo>
                <a:lnTo>
                  <a:pt x="0" y="437154"/>
                </a:lnTo>
                <a:lnTo>
                  <a:pt x="2710340" y="437154"/>
                </a:lnTo>
                <a:lnTo>
                  <a:pt x="2760457" y="431381"/>
                </a:lnTo>
                <a:lnTo>
                  <a:pt x="2806464" y="414937"/>
                </a:lnTo>
                <a:lnTo>
                  <a:pt x="2847048" y="389135"/>
                </a:lnTo>
                <a:lnTo>
                  <a:pt x="2880897" y="355286"/>
                </a:lnTo>
                <a:lnTo>
                  <a:pt x="2906699" y="314702"/>
                </a:lnTo>
                <a:lnTo>
                  <a:pt x="2923143" y="268695"/>
                </a:lnTo>
                <a:lnTo>
                  <a:pt x="2928915" y="218577"/>
                </a:lnTo>
                <a:lnTo>
                  <a:pt x="2923143" y="168459"/>
                </a:lnTo>
                <a:lnTo>
                  <a:pt x="2906699" y="122452"/>
                </a:lnTo>
                <a:lnTo>
                  <a:pt x="2880897" y="81868"/>
                </a:lnTo>
                <a:lnTo>
                  <a:pt x="2847048" y="48019"/>
                </a:lnTo>
                <a:lnTo>
                  <a:pt x="2806464" y="22216"/>
                </a:lnTo>
                <a:lnTo>
                  <a:pt x="2760457" y="5772"/>
                </a:lnTo>
                <a:lnTo>
                  <a:pt x="2710340" y="0"/>
                </a:lnTo>
                <a:close/>
              </a:path>
            </a:pathLst>
          </a:custGeom>
          <a:solidFill>
            <a:srgbClr val="00A0F0"/>
          </a:solidFill>
        </p:spPr>
        <p:txBody>
          <a:bodyPr wrap="square" lIns="0" tIns="0" rIns="0" bIns="0" rtlCol="0"/>
          <a:lstStyle/>
          <a:p>
            <a:endParaRPr dirty="0"/>
          </a:p>
        </p:txBody>
      </p:sp>
      <p:sp>
        <p:nvSpPr>
          <p:cNvPr id="13" name="object 13"/>
          <p:cNvSpPr txBox="1"/>
          <p:nvPr/>
        </p:nvSpPr>
        <p:spPr>
          <a:xfrm>
            <a:off x="13506545" y="748444"/>
            <a:ext cx="4648200" cy="397545"/>
          </a:xfrm>
          <a:prstGeom prst="rect">
            <a:avLst/>
          </a:prstGeom>
        </p:spPr>
        <p:txBody>
          <a:bodyPr vert="horz" wrap="square" lIns="0" tIns="12700" rIns="0" bIns="0" rtlCol="0">
            <a:spAutoFit/>
          </a:bodyPr>
          <a:lstStyle/>
          <a:p>
            <a:pPr marL="12700" algn="r" rtl="1">
              <a:spcBef>
                <a:spcPts val="100"/>
              </a:spcBef>
            </a:pPr>
            <a:r>
              <a:rPr lang="fa-IR" sz="2500" b="1" dirty="0">
                <a:solidFill>
                  <a:schemeClr val="bg1"/>
                </a:solidFill>
                <a:latin typeface="IRZar" panose="02000506000000020002" pitchFamily="2" charset="-78"/>
                <a:cs typeface="IRZar" panose="02000506000000020002" pitchFamily="2" charset="-78"/>
              </a:rPr>
              <a:t>چرا روش‌های ساده جواب نمی‌دهند؟</a:t>
            </a:r>
            <a:endParaRPr sz="2500" b="1" dirty="0">
              <a:solidFill>
                <a:schemeClr val="bg1"/>
              </a:solidFill>
              <a:latin typeface="IRZar" panose="02000506000000020002" pitchFamily="2" charset="-78"/>
              <a:cs typeface="IRZar" panose="02000506000000020002" pitchFamily="2" charset="-78"/>
            </a:endParaRPr>
          </a:p>
        </p:txBody>
      </p:sp>
      <p:sp>
        <p:nvSpPr>
          <p:cNvPr id="22" name="object 10"/>
          <p:cNvSpPr txBox="1"/>
          <p:nvPr/>
        </p:nvSpPr>
        <p:spPr>
          <a:xfrm>
            <a:off x="13315156" y="1765300"/>
            <a:ext cx="5259578" cy="1157368"/>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b="1" dirty="0">
                <a:latin typeface="IRNazanin" panose="02000506000000020002" pitchFamily="2" charset="-78"/>
                <a:cs typeface="IRNazanin" panose="02000506000000020002" pitchFamily="2" charset="-78"/>
              </a:rPr>
              <a:t>مشکل روش‌های </a:t>
            </a:r>
            <a:r>
              <a:rPr lang="fa-IR" sz="2400" b="1" dirty="0" smtClean="0">
                <a:latin typeface="IRNazanin" panose="02000506000000020002" pitchFamily="2" charset="-78"/>
                <a:cs typeface="IRNazanin" panose="02000506000000020002" pitchFamily="2" charset="-78"/>
              </a:rPr>
              <a:t>تک‌متغیره</a:t>
            </a:r>
            <a:endParaRPr lang="en-US" sz="2400" b="1" dirty="0" smtClean="0">
              <a:latin typeface="IRNazanin" panose="02000506000000020002" pitchFamily="2" charset="-78"/>
              <a:cs typeface="IRNazanin" panose="02000506000000020002" pitchFamily="2" charset="-78"/>
            </a:endParaRPr>
          </a:p>
          <a:p>
            <a:pPr marL="812800" marR="5080" lvl="1" indent="-342900" algn="just" rtl="1">
              <a:lnSpc>
                <a:spcPct val="104200"/>
              </a:lnSpc>
              <a:spcBef>
                <a:spcPts val="40"/>
              </a:spcBef>
              <a:buFont typeface="Arial" panose="020B0604020202020204" pitchFamily="34" charset="0"/>
              <a:buChar char="•"/>
            </a:pPr>
            <a:r>
              <a:rPr lang="fa-IR" sz="2400" dirty="0">
                <a:latin typeface="IRNazanin" panose="02000506000000020002" pitchFamily="2" charset="-78"/>
                <a:cs typeface="IRNazanin" panose="02000506000000020002" pitchFamily="2" charset="-78"/>
              </a:rPr>
              <a:t>تضمینی برای حفظ ساختار چندمتغیره </a:t>
            </a:r>
            <a:r>
              <a:rPr lang="fa-IR" sz="2400" dirty="0" smtClean="0">
                <a:latin typeface="IRNazanin" panose="02000506000000020002" pitchFamily="2" charset="-78"/>
                <a:cs typeface="IRNazanin" panose="02000506000000020002" pitchFamily="2" charset="-78"/>
              </a:rPr>
              <a:t>ندارند</a:t>
            </a:r>
            <a:endParaRPr lang="en-US" sz="2400" dirty="0" smtClean="0">
              <a:latin typeface="IRNazanin" panose="02000506000000020002" pitchFamily="2" charset="-78"/>
              <a:cs typeface="IRNazanin" panose="02000506000000020002" pitchFamily="2" charset="-78"/>
            </a:endParaRPr>
          </a:p>
          <a:p>
            <a:pPr marL="812800" marR="5080" lvl="1" indent="-342900" algn="just" rtl="1">
              <a:lnSpc>
                <a:spcPct val="104200"/>
              </a:lnSpc>
              <a:spcBef>
                <a:spcPts val="40"/>
              </a:spcBef>
              <a:buFont typeface="Arial" panose="020B0604020202020204" pitchFamily="34" charset="0"/>
              <a:buChar char="•"/>
            </a:pPr>
            <a:r>
              <a:rPr lang="fa-IR" sz="2400" dirty="0">
                <a:latin typeface="IRNazanin" panose="02000506000000020002" pitchFamily="2" charset="-78"/>
                <a:cs typeface="IRNazanin" panose="02000506000000020002" pitchFamily="2" charset="-78"/>
              </a:rPr>
              <a:t>فقط روی هر متغیر جداگانه خوب کار می‌کنند</a:t>
            </a:r>
            <a:endParaRPr sz="2400" dirty="0">
              <a:latin typeface="IRNazanin" panose="02000506000000020002" pitchFamily="2" charset="-78"/>
              <a:cs typeface="IRNazanin" panose="02000506000000020002" pitchFamily="2" charset="-78"/>
            </a:endParaRPr>
          </a:p>
        </p:txBody>
      </p:sp>
      <p:sp>
        <p:nvSpPr>
          <p:cNvPr id="24" name="object 10"/>
          <p:cNvSpPr txBox="1"/>
          <p:nvPr/>
        </p:nvSpPr>
        <p:spPr>
          <a:xfrm>
            <a:off x="7371556" y="1765300"/>
            <a:ext cx="5259578" cy="1541448"/>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b="1" dirty="0">
                <a:latin typeface="IRNazanin" panose="02000506000000020002" pitchFamily="2" charset="-78"/>
                <a:cs typeface="IRNazanin" panose="02000506000000020002" pitchFamily="2" charset="-78"/>
              </a:rPr>
              <a:t>مشکل روش‌های </a:t>
            </a:r>
            <a:r>
              <a:rPr lang="fa-IR" sz="2400" b="1" dirty="0" smtClean="0">
                <a:latin typeface="IRNazanin" panose="02000506000000020002" pitchFamily="2" charset="-78"/>
                <a:cs typeface="IRNazanin" panose="02000506000000020002" pitchFamily="2" charset="-78"/>
              </a:rPr>
              <a:t>کلاسیک</a:t>
            </a:r>
            <a:endParaRPr lang="en-US" sz="2400" b="1" dirty="0" smtClean="0">
              <a:latin typeface="IRNazanin" panose="02000506000000020002" pitchFamily="2" charset="-78"/>
              <a:cs typeface="IRNazanin" panose="02000506000000020002" pitchFamily="2" charset="-78"/>
            </a:endParaRPr>
          </a:p>
          <a:p>
            <a:pPr marL="812800" marR="5080" lvl="1" indent="-342900" algn="just" rtl="1">
              <a:lnSpc>
                <a:spcPct val="104200"/>
              </a:lnSpc>
              <a:spcBef>
                <a:spcPts val="40"/>
              </a:spcBef>
              <a:buFont typeface="Arial" panose="020B0604020202020204" pitchFamily="34" charset="0"/>
              <a:buChar char="•"/>
            </a:pPr>
            <a:r>
              <a:rPr lang="fa-IR" sz="2400" dirty="0">
                <a:latin typeface="IRNazanin" panose="02000506000000020002" pitchFamily="2" charset="-78"/>
                <a:cs typeface="IRNazanin" panose="02000506000000020002" pitchFamily="2" charset="-78"/>
              </a:rPr>
              <a:t>معمولاً فقط آمار مرتبهٔ اول (میانگین</a:t>
            </a:r>
            <a:r>
              <a:rPr lang="fa-IR" sz="2400" dirty="0" smtClean="0">
                <a:latin typeface="IRNazanin" panose="02000506000000020002" pitchFamily="2" charset="-78"/>
                <a:cs typeface="IRNazanin" panose="02000506000000020002" pitchFamily="2" charset="-78"/>
              </a:rPr>
              <a:t>)</a:t>
            </a:r>
            <a:endParaRPr lang="en-US" sz="2400" dirty="0" smtClean="0">
              <a:latin typeface="IRNazanin" panose="02000506000000020002" pitchFamily="2" charset="-78"/>
              <a:cs typeface="IRNazanin" panose="02000506000000020002" pitchFamily="2" charset="-78"/>
            </a:endParaRPr>
          </a:p>
          <a:p>
            <a:pPr marL="812800" marR="5080" lvl="1" indent="-342900" algn="just" rtl="1">
              <a:lnSpc>
                <a:spcPct val="104200"/>
              </a:lnSpc>
              <a:spcBef>
                <a:spcPts val="40"/>
              </a:spcBef>
              <a:buFont typeface="Arial" panose="020B0604020202020204" pitchFamily="34" charset="0"/>
              <a:buChar char="•"/>
            </a:pPr>
            <a:r>
              <a:rPr lang="fa-IR" sz="2400" dirty="0">
                <a:latin typeface="IRNazanin" panose="02000506000000020002" pitchFamily="2" charset="-78"/>
                <a:cs typeface="IRNazanin" panose="02000506000000020002" pitchFamily="2" charset="-78"/>
              </a:rPr>
              <a:t>یا نهایتاً مرتبهٔ دوم (واریانس</a:t>
            </a:r>
            <a:r>
              <a:rPr lang="fa-IR" sz="2400" dirty="0" smtClean="0">
                <a:latin typeface="IRNazanin" panose="02000506000000020002" pitchFamily="2" charset="-78"/>
                <a:cs typeface="IRNazanin" panose="02000506000000020002" pitchFamily="2" charset="-78"/>
              </a:rPr>
              <a:t>)</a:t>
            </a:r>
            <a:endParaRPr lang="en-US" sz="2400" dirty="0" smtClean="0">
              <a:latin typeface="IRNazanin" panose="02000506000000020002" pitchFamily="2" charset="-78"/>
              <a:cs typeface="IRNazanin" panose="02000506000000020002" pitchFamily="2" charset="-78"/>
            </a:endParaRPr>
          </a:p>
          <a:p>
            <a:pPr marL="812800" marR="5080" lvl="1" indent="-342900" algn="just" rtl="1">
              <a:lnSpc>
                <a:spcPct val="104200"/>
              </a:lnSpc>
              <a:spcBef>
                <a:spcPts val="40"/>
              </a:spcBef>
              <a:buFont typeface="Arial" panose="020B0604020202020204" pitchFamily="34" charset="0"/>
              <a:buChar char="•"/>
            </a:pPr>
            <a:r>
              <a:rPr lang="fa-IR" sz="2400" dirty="0">
                <a:latin typeface="IRNazanin" panose="02000506000000020002" pitchFamily="2" charset="-78"/>
                <a:cs typeface="IRNazanin" panose="02000506000000020002" pitchFamily="2" charset="-78"/>
              </a:rPr>
              <a:t>و با آمار مرتبهٔ بالاتر مثل چولگی مشکل دارند</a:t>
            </a:r>
            <a:endParaRPr lang="en-US" sz="2400" dirty="0" smtClean="0">
              <a:latin typeface="IRNazanin" panose="02000506000000020002" pitchFamily="2" charset="-78"/>
              <a:cs typeface="IRNazanin" panose="02000506000000020002" pitchFamily="2" charset="-78"/>
            </a:endParaRPr>
          </a:p>
        </p:txBody>
      </p:sp>
      <p:sp>
        <p:nvSpPr>
          <p:cNvPr id="25" name="object 10"/>
          <p:cNvSpPr txBox="1"/>
          <p:nvPr/>
        </p:nvSpPr>
        <p:spPr>
          <a:xfrm>
            <a:off x="-1162844" y="1765300"/>
            <a:ext cx="7850378" cy="1925527"/>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b="1" dirty="0" smtClean="0">
                <a:latin typeface="IRNazanin" panose="02000506000000020002" pitchFamily="2" charset="-78"/>
                <a:cs typeface="IRNazanin" panose="02000506000000020002" pitchFamily="2" charset="-78"/>
              </a:rPr>
              <a:t>الگوریتم ژنتیک انتخاب مناسبی است چون؟</a:t>
            </a:r>
            <a:endParaRPr lang="en-US" sz="2400" b="1" dirty="0" smtClean="0">
              <a:latin typeface="IRNazanin" panose="02000506000000020002" pitchFamily="2" charset="-78"/>
              <a:cs typeface="IRNazanin" panose="02000506000000020002" pitchFamily="2" charset="-78"/>
            </a:endParaRPr>
          </a:p>
          <a:p>
            <a:pPr marL="812800" marR="5080" lvl="1" indent="-342900" algn="just" rtl="1">
              <a:lnSpc>
                <a:spcPct val="104200"/>
              </a:lnSpc>
              <a:spcBef>
                <a:spcPts val="40"/>
              </a:spcBef>
              <a:buFont typeface="Arial" panose="020B0604020202020204" pitchFamily="34" charset="0"/>
              <a:buChar char="•"/>
            </a:pPr>
            <a:r>
              <a:rPr lang="fa-IR" sz="2400" dirty="0" smtClean="0">
                <a:latin typeface="IRNazanin" panose="02000506000000020002" pitchFamily="2" charset="-78"/>
                <a:cs typeface="IRNazanin" panose="02000506000000020002" pitchFamily="2" charset="-78"/>
              </a:rPr>
              <a:t>با داده های گسسته و پیوسته کار می کند</a:t>
            </a:r>
            <a:endParaRPr lang="en-US" sz="2400" dirty="0" smtClean="0">
              <a:latin typeface="IRNazanin" panose="02000506000000020002" pitchFamily="2" charset="-78"/>
              <a:cs typeface="IRNazanin" panose="02000506000000020002" pitchFamily="2" charset="-78"/>
            </a:endParaRPr>
          </a:p>
          <a:p>
            <a:pPr marL="812800" marR="5080" lvl="1" indent="-342900" algn="just" rtl="1">
              <a:lnSpc>
                <a:spcPct val="104200"/>
              </a:lnSpc>
              <a:spcBef>
                <a:spcPts val="40"/>
              </a:spcBef>
              <a:buFont typeface="Arial" panose="020B0604020202020204" pitchFamily="34" charset="0"/>
              <a:buChar char="•"/>
            </a:pPr>
            <a:r>
              <a:rPr lang="fa-IR" sz="2400" dirty="0" smtClean="0">
                <a:latin typeface="IRNazanin" panose="02000506000000020002" pitchFamily="2" charset="-78"/>
                <a:cs typeface="IRNazanin" panose="02000506000000020002" pitchFamily="2" charset="-78"/>
              </a:rPr>
              <a:t>چند هدفه است (</a:t>
            </a:r>
            <a:r>
              <a:rPr lang="fa-IR" sz="2400" dirty="0">
                <a:latin typeface="IRNazanin" panose="02000506000000020002" pitchFamily="2" charset="-78"/>
                <a:cs typeface="IRNazanin" panose="02000506000000020002" pitchFamily="2" charset="-78"/>
              </a:rPr>
              <a:t>میانگین – کوواریانس – همبستگی و </a:t>
            </a:r>
            <a:r>
              <a:rPr lang="fa-IR" sz="2400" dirty="0" smtClean="0">
                <a:latin typeface="IRNazanin" panose="02000506000000020002" pitchFamily="2" charset="-78"/>
                <a:cs typeface="IRNazanin" panose="02000506000000020002" pitchFamily="2" charset="-78"/>
              </a:rPr>
              <a:t>چولگی)</a:t>
            </a:r>
            <a:endParaRPr lang="en-US" sz="2400" dirty="0" smtClean="0">
              <a:latin typeface="IRNazanin" panose="02000506000000020002" pitchFamily="2" charset="-78"/>
              <a:cs typeface="IRNazanin" panose="02000506000000020002" pitchFamily="2" charset="-78"/>
            </a:endParaRPr>
          </a:p>
          <a:p>
            <a:pPr marL="812800" marR="5080" lvl="1" indent="-342900" algn="just" rtl="1">
              <a:lnSpc>
                <a:spcPct val="104200"/>
              </a:lnSpc>
              <a:spcBef>
                <a:spcPts val="40"/>
              </a:spcBef>
              <a:buFont typeface="Arial" panose="020B0604020202020204" pitchFamily="34" charset="0"/>
              <a:buChar char="•"/>
            </a:pPr>
            <a:r>
              <a:rPr lang="fa-IR" sz="2400" dirty="0" smtClean="0">
                <a:latin typeface="IRNazanin" panose="02000506000000020002" pitchFamily="2" charset="-78"/>
                <a:cs typeface="IRNazanin" panose="02000506000000020002" pitchFamily="2" charset="-78"/>
              </a:rPr>
              <a:t>پیاده سازی نسبتاً ساده ایی دارد</a:t>
            </a:r>
          </a:p>
          <a:p>
            <a:pPr marL="812800" marR="5080" lvl="1" indent="-342900" algn="just" rtl="1">
              <a:lnSpc>
                <a:spcPct val="104200"/>
              </a:lnSpc>
              <a:spcBef>
                <a:spcPts val="40"/>
              </a:spcBef>
              <a:buFont typeface="Arial" panose="020B0604020202020204" pitchFamily="34" charset="0"/>
              <a:buChar char="•"/>
            </a:pPr>
            <a:r>
              <a:rPr lang="fa-IR" sz="2400" dirty="0">
                <a:latin typeface="IRNazanin" panose="02000506000000020002" pitchFamily="2" charset="-78"/>
                <a:cs typeface="IRNazanin" panose="02000506000000020002" pitchFamily="2" charset="-78"/>
              </a:rPr>
              <a:t>برای مسائل </a:t>
            </a:r>
            <a:r>
              <a:rPr lang="en-US" sz="2400" dirty="0">
                <a:latin typeface="IRNazanin" panose="02000506000000020002" pitchFamily="2" charset="-78"/>
                <a:cs typeface="IRNazanin" panose="02000506000000020002" pitchFamily="2" charset="-78"/>
              </a:rPr>
              <a:t>NP-Hard </a:t>
            </a:r>
            <a:r>
              <a:rPr lang="fa-IR" sz="2400" dirty="0">
                <a:latin typeface="IRNazanin" panose="02000506000000020002" pitchFamily="2" charset="-78"/>
                <a:cs typeface="IRNazanin" panose="02000506000000020002" pitchFamily="2" charset="-78"/>
              </a:rPr>
              <a:t>مناسب است</a:t>
            </a:r>
            <a:endParaRPr lang="en-US" sz="2400" dirty="0" smtClean="0">
              <a:latin typeface="IRNazanin" panose="02000506000000020002" pitchFamily="2" charset="-78"/>
              <a:cs typeface="IRNazanin" panose="02000506000000020002" pitchFamily="2" charset="-78"/>
            </a:endParaRPr>
          </a:p>
        </p:txBody>
      </p:sp>
      <p:sp>
        <p:nvSpPr>
          <p:cNvPr id="9" name="object 23"/>
          <p:cNvSpPr/>
          <p:nvPr/>
        </p:nvSpPr>
        <p:spPr>
          <a:xfrm rot="10800000">
            <a:off x="13086555" y="4846789"/>
            <a:ext cx="5068189" cy="828000"/>
          </a:xfrm>
          <a:custGeom>
            <a:avLst/>
            <a:gdLst/>
            <a:ahLst/>
            <a:cxnLst/>
            <a:rect l="l" t="t" r="r" b="b"/>
            <a:pathLst>
              <a:path w="1909445" h="437514">
                <a:moveTo>
                  <a:pt x="1690241" y="0"/>
                </a:moveTo>
                <a:lnTo>
                  <a:pt x="0" y="0"/>
                </a:lnTo>
                <a:lnTo>
                  <a:pt x="0" y="437154"/>
                </a:lnTo>
                <a:lnTo>
                  <a:pt x="1690241" y="437154"/>
                </a:lnTo>
                <a:lnTo>
                  <a:pt x="1740359" y="431381"/>
                </a:lnTo>
                <a:lnTo>
                  <a:pt x="1786366" y="414937"/>
                </a:lnTo>
                <a:lnTo>
                  <a:pt x="1826950" y="389135"/>
                </a:lnTo>
                <a:lnTo>
                  <a:pt x="1860800" y="355285"/>
                </a:lnTo>
                <a:lnTo>
                  <a:pt x="1886602" y="314701"/>
                </a:lnTo>
                <a:lnTo>
                  <a:pt x="1903046" y="268694"/>
                </a:lnTo>
                <a:lnTo>
                  <a:pt x="1908818" y="218577"/>
                </a:lnTo>
                <a:lnTo>
                  <a:pt x="1903046" y="168459"/>
                </a:lnTo>
                <a:lnTo>
                  <a:pt x="1886602" y="122452"/>
                </a:lnTo>
                <a:lnTo>
                  <a:pt x="1860800" y="81868"/>
                </a:lnTo>
                <a:lnTo>
                  <a:pt x="1826950" y="48018"/>
                </a:lnTo>
                <a:lnTo>
                  <a:pt x="1786366" y="22216"/>
                </a:lnTo>
                <a:lnTo>
                  <a:pt x="1740359" y="5772"/>
                </a:lnTo>
                <a:lnTo>
                  <a:pt x="1690241" y="0"/>
                </a:lnTo>
                <a:close/>
              </a:path>
            </a:pathLst>
          </a:custGeom>
          <a:solidFill>
            <a:srgbClr val="FFA001"/>
          </a:solidFill>
        </p:spPr>
        <p:txBody>
          <a:bodyPr wrap="square" lIns="0" tIns="0" rIns="0" bIns="0" rtlCol="0"/>
          <a:lstStyle/>
          <a:p>
            <a:endParaRPr dirty="0"/>
          </a:p>
        </p:txBody>
      </p:sp>
      <p:sp>
        <p:nvSpPr>
          <p:cNvPr id="10" name="object 13"/>
          <p:cNvSpPr txBox="1"/>
          <p:nvPr/>
        </p:nvSpPr>
        <p:spPr>
          <a:xfrm>
            <a:off x="13086556" y="5044237"/>
            <a:ext cx="4648200" cy="397545"/>
          </a:xfrm>
          <a:prstGeom prst="rect">
            <a:avLst/>
          </a:prstGeom>
        </p:spPr>
        <p:txBody>
          <a:bodyPr vert="horz" wrap="square" lIns="0" tIns="12700" rIns="0" bIns="0" rtlCol="0">
            <a:spAutoFit/>
          </a:bodyPr>
          <a:lstStyle/>
          <a:p>
            <a:pPr marL="12700" algn="r" rtl="1">
              <a:spcBef>
                <a:spcPts val="100"/>
              </a:spcBef>
            </a:pPr>
            <a:r>
              <a:rPr lang="en-US" sz="2500" b="1" dirty="0" smtClean="0">
                <a:solidFill>
                  <a:schemeClr val="bg1"/>
                </a:solidFill>
                <a:latin typeface="IRZar" panose="02000506000000020002" pitchFamily="2" charset="-78"/>
                <a:cs typeface="IRZar" panose="02000506000000020002" pitchFamily="2" charset="-78"/>
              </a:rPr>
              <a:t>3.2</a:t>
            </a:r>
            <a:r>
              <a:rPr lang="fa-IR" sz="2500" b="1" dirty="0">
                <a:solidFill>
                  <a:schemeClr val="bg1"/>
                </a:solidFill>
                <a:latin typeface="IRZar" panose="02000506000000020002" pitchFamily="2" charset="-78"/>
                <a:cs typeface="IRZar" panose="02000506000000020002" pitchFamily="2" charset="-78"/>
              </a:rPr>
              <a:t> الگوریتم ژنتیک </a:t>
            </a:r>
            <a:r>
              <a:rPr lang="en-US" sz="2500" b="1" dirty="0">
                <a:solidFill>
                  <a:schemeClr val="bg1"/>
                </a:solidFill>
                <a:latin typeface="IRZar" panose="02000506000000020002" pitchFamily="2" charset="-78"/>
                <a:cs typeface="IRZar" panose="02000506000000020002" pitchFamily="2" charset="-78"/>
              </a:rPr>
              <a:t>MIGA</a:t>
            </a:r>
            <a:endParaRPr sz="2500" b="1" dirty="0">
              <a:solidFill>
                <a:schemeClr val="bg1"/>
              </a:solidFill>
              <a:latin typeface="IRZar" panose="02000506000000020002" pitchFamily="2" charset="-78"/>
              <a:cs typeface="IRZar" panose="02000506000000020002" pitchFamily="2" charset="-78"/>
            </a:endParaRPr>
          </a:p>
        </p:txBody>
      </p:sp>
      <p:sp>
        <p:nvSpPr>
          <p:cNvPr id="11" name="object 10"/>
          <p:cNvSpPr txBox="1"/>
          <p:nvPr/>
        </p:nvSpPr>
        <p:spPr>
          <a:xfrm>
            <a:off x="13086556" y="6184900"/>
            <a:ext cx="5068189" cy="3358612"/>
          </a:xfrm>
          <a:prstGeom prst="rect">
            <a:avLst/>
          </a:prstGeom>
        </p:spPr>
        <p:txBody>
          <a:bodyPr vert="horz" wrap="square" lIns="0" tIns="5080" rIns="0" bIns="0" rtlCol="0">
            <a:spAutoFit/>
          </a:bodyPr>
          <a:lstStyle/>
          <a:p>
            <a:pPr marL="12700" marR="5080" algn="r" rtl="1">
              <a:lnSpc>
                <a:spcPct val="104200"/>
              </a:lnSpc>
              <a:spcBef>
                <a:spcPts val="40"/>
              </a:spcBef>
            </a:pPr>
            <a:r>
              <a:rPr lang="fa-IR" sz="2400" dirty="0">
                <a:latin typeface="IRNazanin" panose="02000506000000020002" pitchFamily="2" charset="-78"/>
                <a:cs typeface="IRNazanin" panose="02000506000000020002" pitchFamily="2" charset="-78"/>
              </a:rPr>
              <a:t>یک روش جستجوی ابتکاری مبتنی بر جمعیت است</a:t>
            </a:r>
            <a:r>
              <a:rPr lang="fa-IR" sz="2400" dirty="0" smtClean="0">
                <a:latin typeface="IRNazanin" panose="02000506000000020002" pitchFamily="2" charset="-78"/>
                <a:cs typeface="IRNazanin" panose="02000506000000020002" pitchFamily="2" charset="-78"/>
              </a:rPr>
              <a:t>.</a:t>
            </a:r>
            <a:endParaRPr lang="en-US" sz="2400" dirty="0" smtClean="0">
              <a:latin typeface="IRNazanin" panose="02000506000000020002" pitchFamily="2" charset="-78"/>
              <a:cs typeface="IRNazanin" panose="02000506000000020002" pitchFamily="2" charset="-78"/>
            </a:endParaRPr>
          </a:p>
          <a:p>
            <a:pPr algn="r" rtl="1"/>
            <a:endParaRPr lang="fa-IR" sz="2400" dirty="0">
              <a:latin typeface="IRNazanin" panose="02000506000000020002" pitchFamily="2" charset="-78"/>
              <a:cs typeface="IRNazanin" panose="02000506000000020002" pitchFamily="2" charset="-78"/>
            </a:endParaRPr>
          </a:p>
          <a:p>
            <a:pPr marL="914400" lvl="1" indent="-457200" algn="r" rtl="1">
              <a:buFont typeface="+mj-lt"/>
              <a:buAutoNum type="arabicPeriod"/>
            </a:pPr>
            <a:r>
              <a:rPr lang="fa-IR" sz="2400" b="1" dirty="0" smtClean="0">
                <a:latin typeface="IRNazanin" panose="02000506000000020002" pitchFamily="2" charset="-78"/>
                <a:cs typeface="IRNazanin" panose="02000506000000020002" pitchFamily="2" charset="-78"/>
              </a:rPr>
              <a:t>انتخاب (</a:t>
            </a:r>
            <a:r>
              <a:rPr lang="en-US" sz="2400" b="1" dirty="0" smtClean="0">
                <a:latin typeface="IRNazanin" panose="02000506000000020002" pitchFamily="2" charset="-78"/>
                <a:cs typeface="IRNazanin" panose="02000506000000020002" pitchFamily="2" charset="-78"/>
              </a:rPr>
              <a:t>Selection</a:t>
            </a:r>
            <a:r>
              <a:rPr lang="fa-IR" sz="2400" b="1" dirty="0" smtClean="0">
                <a:latin typeface="IRNazanin" panose="02000506000000020002" pitchFamily="2" charset="-78"/>
                <a:cs typeface="IRNazanin" panose="02000506000000020002" pitchFamily="2" charset="-78"/>
              </a:rPr>
              <a:t>)</a:t>
            </a:r>
            <a:r>
              <a:rPr lang="en-US" sz="2400" dirty="0" smtClean="0">
                <a:latin typeface="IRNazanin" panose="02000506000000020002" pitchFamily="2" charset="-78"/>
                <a:cs typeface="IRNazanin" panose="02000506000000020002" pitchFamily="2" charset="-78"/>
              </a:rPr>
              <a:t> </a:t>
            </a:r>
            <a:r>
              <a:rPr lang="fa-IR" sz="2400" dirty="0">
                <a:latin typeface="IRNazanin" panose="02000506000000020002" pitchFamily="2" charset="-78"/>
                <a:cs typeface="IRNazanin" panose="02000506000000020002" pitchFamily="2" charset="-78"/>
              </a:rPr>
              <a:t>بر اساس برازندگی</a:t>
            </a:r>
          </a:p>
          <a:p>
            <a:pPr marL="914400" lvl="1" indent="-457200" algn="r" rtl="1">
              <a:buFont typeface="+mj-lt"/>
              <a:buAutoNum type="arabicPeriod"/>
            </a:pPr>
            <a:r>
              <a:rPr lang="fa-IR" sz="2400" b="1" dirty="0" smtClean="0">
                <a:latin typeface="IRNazanin" panose="02000506000000020002" pitchFamily="2" charset="-78"/>
                <a:cs typeface="IRNazanin" panose="02000506000000020002" pitchFamily="2" charset="-78"/>
              </a:rPr>
              <a:t>جهش</a:t>
            </a:r>
            <a:r>
              <a:rPr lang="fa-IR" sz="2400" b="1" dirty="0">
                <a:latin typeface="IRNazanin" panose="02000506000000020002" pitchFamily="2" charset="-78"/>
                <a:cs typeface="IRNazanin" panose="02000506000000020002" pitchFamily="2" charset="-78"/>
              </a:rPr>
              <a:t> </a:t>
            </a:r>
            <a:r>
              <a:rPr lang="fa-IR" sz="2400" b="1" dirty="0" smtClean="0">
                <a:latin typeface="IRNazanin" panose="02000506000000020002" pitchFamily="2" charset="-78"/>
                <a:cs typeface="IRNazanin" panose="02000506000000020002" pitchFamily="2" charset="-78"/>
              </a:rPr>
              <a:t>(</a:t>
            </a:r>
            <a:r>
              <a:rPr lang="en-US" sz="2400" b="1" dirty="0" smtClean="0">
                <a:latin typeface="IRNazanin" panose="02000506000000020002" pitchFamily="2" charset="-78"/>
                <a:cs typeface="IRNazanin" panose="02000506000000020002" pitchFamily="2" charset="-78"/>
              </a:rPr>
              <a:t>Mutation</a:t>
            </a:r>
            <a:r>
              <a:rPr lang="fa-IR" sz="2400" b="1" dirty="0" smtClean="0">
                <a:latin typeface="IRNazanin" panose="02000506000000020002" pitchFamily="2" charset="-78"/>
                <a:cs typeface="IRNazanin" panose="02000506000000020002" pitchFamily="2" charset="-78"/>
              </a:rPr>
              <a:t>)</a:t>
            </a:r>
            <a:endParaRPr lang="en-US" sz="2400" dirty="0">
              <a:latin typeface="IRNazanin" panose="02000506000000020002" pitchFamily="2" charset="-78"/>
              <a:cs typeface="IRNazanin" panose="02000506000000020002" pitchFamily="2" charset="-78"/>
            </a:endParaRPr>
          </a:p>
          <a:p>
            <a:pPr marL="914400" lvl="1" indent="-457200" algn="r" rtl="1">
              <a:buFont typeface="+mj-lt"/>
              <a:buAutoNum type="arabicPeriod"/>
            </a:pPr>
            <a:r>
              <a:rPr lang="fa-IR" sz="2400" b="1" dirty="0">
                <a:latin typeface="IRNazanin" panose="02000506000000020002" pitchFamily="2" charset="-78"/>
                <a:cs typeface="IRNazanin" panose="02000506000000020002" pitchFamily="2" charset="-78"/>
              </a:rPr>
              <a:t>ترکیب </a:t>
            </a:r>
            <a:r>
              <a:rPr lang="fa-IR" sz="2400" b="1" dirty="0" smtClean="0">
                <a:latin typeface="IRNazanin" panose="02000506000000020002" pitchFamily="2" charset="-78"/>
                <a:cs typeface="IRNazanin" panose="02000506000000020002" pitchFamily="2" charset="-78"/>
              </a:rPr>
              <a:t>(</a:t>
            </a:r>
            <a:r>
              <a:rPr lang="en-US" sz="2400" b="1" dirty="0" smtClean="0">
                <a:latin typeface="IRNazanin" panose="02000506000000020002" pitchFamily="2" charset="-78"/>
                <a:cs typeface="IRNazanin" panose="02000506000000020002" pitchFamily="2" charset="-78"/>
              </a:rPr>
              <a:t>Crossover</a:t>
            </a:r>
            <a:r>
              <a:rPr lang="fa-IR" sz="2400" b="1" dirty="0" smtClean="0">
                <a:latin typeface="IRNazanin" panose="02000506000000020002" pitchFamily="2" charset="-78"/>
                <a:cs typeface="IRNazanin" panose="02000506000000020002" pitchFamily="2" charset="-78"/>
              </a:rPr>
              <a:t>)</a:t>
            </a:r>
            <a:endParaRPr lang="en-US" sz="2400" dirty="0">
              <a:latin typeface="IRNazanin" panose="02000506000000020002" pitchFamily="2" charset="-78"/>
              <a:cs typeface="IRNazanin" panose="02000506000000020002" pitchFamily="2" charset="-78"/>
            </a:endParaRPr>
          </a:p>
          <a:p>
            <a:pPr algn="r" rtl="1"/>
            <a:endParaRPr lang="en-US" sz="2400" dirty="0" smtClean="0">
              <a:latin typeface="IRNazanin" panose="02000506000000020002" pitchFamily="2" charset="-78"/>
              <a:cs typeface="IRNazanin" panose="02000506000000020002" pitchFamily="2" charset="-78"/>
            </a:endParaRPr>
          </a:p>
          <a:p>
            <a:pPr algn="r" rtl="1"/>
            <a:r>
              <a:rPr lang="fa-IR" sz="2400" dirty="0" smtClean="0">
                <a:latin typeface="IRNazanin" panose="02000506000000020002" pitchFamily="2" charset="-78"/>
                <a:cs typeface="IRNazanin" panose="02000506000000020002" pitchFamily="2" charset="-78"/>
              </a:rPr>
              <a:t>هدف </a:t>
            </a:r>
            <a:r>
              <a:rPr lang="fa-IR" sz="2400" dirty="0">
                <a:latin typeface="IRNazanin" panose="02000506000000020002" pitchFamily="2" charset="-78"/>
                <a:cs typeface="IRNazanin" panose="02000506000000020002" pitchFamily="2" charset="-78"/>
              </a:rPr>
              <a:t>این است که در هر نسل، جواب‌ها بهتر شوند تا به یک جواب بهینه برسیم.</a:t>
            </a:r>
          </a:p>
          <a:p>
            <a:pPr marL="12700" marR="5080" algn="r" rtl="1">
              <a:lnSpc>
                <a:spcPct val="104200"/>
              </a:lnSpc>
              <a:spcBef>
                <a:spcPts val="40"/>
              </a:spcBef>
            </a:pPr>
            <a:endParaRPr sz="2400" dirty="0">
              <a:latin typeface="IRNazanin" panose="02000506000000020002" pitchFamily="2" charset="-78"/>
              <a:cs typeface="IRNazanin" panose="02000506000000020002" pitchFamily="2" charset="-78"/>
            </a:endParaRPr>
          </a:p>
        </p:txBody>
      </p:sp>
      <p:sp>
        <p:nvSpPr>
          <p:cNvPr id="12" name="object 3">
            <a:extLst>
              <a:ext uri="{FF2B5EF4-FFF2-40B4-BE49-F238E27FC236}">
                <a16:creationId xmlns:a16="http://schemas.microsoft.com/office/drawing/2014/main" id="{35A6BDDE-FC44-4E39-8D51-B60B34A6A018}"/>
              </a:ext>
            </a:extLst>
          </p:cNvPr>
          <p:cNvSpPr/>
          <p:nvPr/>
        </p:nvSpPr>
        <p:spPr>
          <a:xfrm rot="10800000">
            <a:off x="8814752" y="4846789"/>
            <a:ext cx="3811778" cy="828000"/>
          </a:xfrm>
          <a:custGeom>
            <a:avLst/>
            <a:gdLst/>
            <a:ahLst/>
            <a:cxnLst/>
            <a:rect l="l" t="t" r="r" b="b"/>
            <a:pathLst>
              <a:path w="2929255" h="437514">
                <a:moveTo>
                  <a:pt x="2710340" y="0"/>
                </a:moveTo>
                <a:lnTo>
                  <a:pt x="0" y="0"/>
                </a:lnTo>
                <a:lnTo>
                  <a:pt x="0" y="437154"/>
                </a:lnTo>
                <a:lnTo>
                  <a:pt x="2710340" y="437154"/>
                </a:lnTo>
                <a:lnTo>
                  <a:pt x="2760457" y="431381"/>
                </a:lnTo>
                <a:lnTo>
                  <a:pt x="2806464" y="414937"/>
                </a:lnTo>
                <a:lnTo>
                  <a:pt x="2847048" y="389135"/>
                </a:lnTo>
                <a:lnTo>
                  <a:pt x="2880897" y="355286"/>
                </a:lnTo>
                <a:lnTo>
                  <a:pt x="2906699" y="314702"/>
                </a:lnTo>
                <a:lnTo>
                  <a:pt x="2923143" y="268695"/>
                </a:lnTo>
                <a:lnTo>
                  <a:pt x="2928915" y="218577"/>
                </a:lnTo>
                <a:lnTo>
                  <a:pt x="2923143" y="168459"/>
                </a:lnTo>
                <a:lnTo>
                  <a:pt x="2906699" y="122452"/>
                </a:lnTo>
                <a:lnTo>
                  <a:pt x="2880897" y="81868"/>
                </a:lnTo>
                <a:lnTo>
                  <a:pt x="2847048" y="48019"/>
                </a:lnTo>
                <a:lnTo>
                  <a:pt x="2806464" y="22216"/>
                </a:lnTo>
                <a:lnTo>
                  <a:pt x="2760457" y="5772"/>
                </a:lnTo>
                <a:lnTo>
                  <a:pt x="2710340" y="0"/>
                </a:lnTo>
                <a:close/>
              </a:path>
            </a:pathLst>
          </a:custGeom>
          <a:solidFill>
            <a:srgbClr val="00A0F0"/>
          </a:solidFill>
        </p:spPr>
        <p:txBody>
          <a:bodyPr wrap="square" lIns="0" tIns="0" rIns="0" bIns="0" rtlCol="0"/>
          <a:lstStyle/>
          <a:p>
            <a:endParaRPr dirty="0"/>
          </a:p>
        </p:txBody>
      </p:sp>
      <p:sp>
        <p:nvSpPr>
          <p:cNvPr id="14" name="object 13"/>
          <p:cNvSpPr txBox="1"/>
          <p:nvPr/>
        </p:nvSpPr>
        <p:spPr>
          <a:xfrm>
            <a:off x="9152778" y="5062017"/>
            <a:ext cx="3135725" cy="397545"/>
          </a:xfrm>
          <a:prstGeom prst="rect">
            <a:avLst/>
          </a:prstGeom>
        </p:spPr>
        <p:txBody>
          <a:bodyPr vert="horz" wrap="square" lIns="0" tIns="12700" rIns="0" bIns="0" rtlCol="0">
            <a:spAutoFit/>
          </a:bodyPr>
          <a:lstStyle/>
          <a:p>
            <a:pPr marL="12700" algn="r" rtl="1">
              <a:spcBef>
                <a:spcPts val="100"/>
              </a:spcBef>
            </a:pPr>
            <a:r>
              <a:rPr lang="fa-IR" sz="2500" b="1" dirty="0" smtClean="0">
                <a:solidFill>
                  <a:schemeClr val="bg1"/>
                </a:solidFill>
                <a:latin typeface="IRZar" panose="02000506000000020002" pitchFamily="2" charset="-78"/>
                <a:cs typeface="IRZar" panose="02000506000000020002" pitchFamily="2" charset="-78"/>
              </a:rPr>
              <a:t>مسئله چند هدفه است</a:t>
            </a:r>
            <a:endParaRPr sz="2500" b="1" dirty="0">
              <a:solidFill>
                <a:schemeClr val="bg1"/>
              </a:solidFill>
              <a:latin typeface="IRZar" panose="02000506000000020002" pitchFamily="2" charset="-78"/>
              <a:cs typeface="IRZar" panose="02000506000000020002" pitchFamily="2" charset="-78"/>
            </a:endParaRPr>
          </a:p>
        </p:txBody>
      </p:sp>
      <p:sp>
        <p:nvSpPr>
          <p:cNvPr id="15" name="object 10"/>
          <p:cNvSpPr txBox="1"/>
          <p:nvPr/>
        </p:nvSpPr>
        <p:spPr>
          <a:xfrm>
            <a:off x="7371556" y="6184900"/>
            <a:ext cx="5254974" cy="2693686"/>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dirty="0" smtClean="0">
                <a:latin typeface="IRNazanin" panose="02000506000000020002" pitchFamily="2" charset="-78"/>
                <a:cs typeface="IRNazanin" panose="02000506000000020002" pitchFamily="2" charset="-78"/>
              </a:rPr>
              <a:t>جایگذینی داده های گمشده چند هدفه است چون </a:t>
            </a:r>
            <a:r>
              <a:rPr lang="fa-IR" sz="2400" b="1" dirty="0" smtClean="0">
                <a:latin typeface="IRNazanin" panose="02000506000000020002" pitchFamily="2" charset="-78"/>
                <a:cs typeface="IRNazanin" panose="02000506000000020002" pitchFamily="2" charset="-78"/>
              </a:rPr>
              <a:t>میانگین</a:t>
            </a:r>
            <a:r>
              <a:rPr lang="fa-IR" sz="2400" dirty="0" smtClean="0">
                <a:latin typeface="IRNazanin" panose="02000506000000020002" pitchFamily="2" charset="-78"/>
                <a:cs typeface="IRNazanin" panose="02000506000000020002" pitchFamily="2" charset="-78"/>
              </a:rPr>
              <a:t>، </a:t>
            </a:r>
            <a:r>
              <a:rPr lang="fa-IR" sz="2400" b="1" dirty="0" smtClean="0">
                <a:latin typeface="IRNazanin" panose="02000506000000020002" pitchFamily="2" charset="-78"/>
                <a:cs typeface="IRNazanin" panose="02000506000000020002" pitchFamily="2" charset="-78"/>
              </a:rPr>
              <a:t>کوواریانس</a:t>
            </a:r>
            <a:r>
              <a:rPr lang="fa-IR" sz="2400" dirty="0" smtClean="0">
                <a:latin typeface="IRNazanin" panose="02000506000000020002" pitchFamily="2" charset="-78"/>
                <a:cs typeface="IRNazanin" panose="02000506000000020002" pitchFamily="2" charset="-78"/>
              </a:rPr>
              <a:t> و </a:t>
            </a:r>
            <a:r>
              <a:rPr lang="fa-IR" sz="2400" b="1" dirty="0" smtClean="0">
                <a:latin typeface="IRNazanin" panose="02000506000000020002" pitchFamily="2" charset="-78"/>
                <a:cs typeface="IRNazanin" panose="02000506000000020002" pitchFamily="2" charset="-78"/>
              </a:rPr>
              <a:t>چولگی</a:t>
            </a:r>
            <a:r>
              <a:rPr lang="fa-IR" sz="2400" dirty="0" smtClean="0">
                <a:latin typeface="IRNazanin" panose="02000506000000020002" pitchFamily="2" charset="-78"/>
                <a:cs typeface="IRNazanin" panose="02000506000000020002" pitchFamily="2" charset="-78"/>
              </a:rPr>
              <a:t> واحد های متفاوت دارند و جمع پذیر نیستند.</a:t>
            </a:r>
          </a:p>
          <a:p>
            <a:pPr marL="12700" marR="5080" algn="just" rtl="1">
              <a:lnSpc>
                <a:spcPct val="104200"/>
              </a:lnSpc>
              <a:spcBef>
                <a:spcPts val="40"/>
              </a:spcBef>
            </a:pPr>
            <a:endParaRPr lang="fa-IR" sz="2400" dirty="0" smtClean="0">
              <a:latin typeface="IRNazanin" panose="02000506000000020002" pitchFamily="2" charset="-78"/>
              <a:cs typeface="IRNazanin" panose="02000506000000020002" pitchFamily="2" charset="-78"/>
            </a:endParaRPr>
          </a:p>
          <a:p>
            <a:pPr marL="12700" marR="5080" algn="just" rtl="1">
              <a:lnSpc>
                <a:spcPct val="104200"/>
              </a:lnSpc>
              <a:spcBef>
                <a:spcPts val="40"/>
              </a:spcBef>
            </a:pPr>
            <a:r>
              <a:rPr lang="fa-IR" sz="2400" b="1" dirty="0" smtClean="0">
                <a:solidFill>
                  <a:srgbClr val="FF0000"/>
                </a:solidFill>
                <a:latin typeface="IRNazanin" panose="02000506000000020002" pitchFamily="2" charset="-78"/>
                <a:cs typeface="IRNazanin" panose="02000506000000020002" pitchFamily="2" charset="-78"/>
              </a:rPr>
              <a:t>پیشنهاد</a:t>
            </a:r>
            <a:r>
              <a:rPr lang="fa-IR" sz="2400" b="1" dirty="0" smtClean="0">
                <a:latin typeface="IRNazanin" panose="02000506000000020002" pitchFamily="2" charset="-78"/>
                <a:cs typeface="IRNazanin" panose="02000506000000020002" pitchFamily="2" charset="-78"/>
              </a:rPr>
              <a:t>:</a:t>
            </a:r>
            <a:r>
              <a:rPr lang="fa-IR" sz="2400" dirty="0" smtClean="0">
                <a:latin typeface="IRNazanin" panose="02000506000000020002" pitchFamily="2" charset="-78"/>
                <a:cs typeface="IRNazanin" panose="02000506000000020002" pitchFamily="2" charset="-78"/>
              </a:rPr>
              <a:t> برای بهینه سازی باید تابع چند هدفه به یک تابع برازندگی </a:t>
            </a:r>
            <a:r>
              <a:rPr lang="fa-IR" sz="2400" b="1" dirty="0" smtClean="0">
                <a:latin typeface="IRNazanin" panose="02000506000000020002" pitchFamily="2" charset="-78"/>
                <a:cs typeface="IRNazanin" panose="02000506000000020002" pitchFamily="2" charset="-78"/>
              </a:rPr>
              <a:t>تک هدفه </a:t>
            </a:r>
            <a:r>
              <a:rPr lang="fa-IR" sz="2400" dirty="0" smtClean="0">
                <a:latin typeface="IRNazanin" panose="02000506000000020002" pitchFamily="2" charset="-78"/>
                <a:cs typeface="IRNazanin" panose="02000506000000020002" pitchFamily="2" charset="-78"/>
              </a:rPr>
              <a:t>تبدیل شود و با الگوریتم </a:t>
            </a:r>
            <a:r>
              <a:rPr lang="en-US" sz="2400" b="1" dirty="0" smtClean="0">
                <a:latin typeface="IRNazanin" panose="02000506000000020002" pitchFamily="2" charset="-78"/>
                <a:cs typeface="IRNazanin" panose="02000506000000020002" pitchFamily="2" charset="-78"/>
              </a:rPr>
              <a:t>GA</a:t>
            </a:r>
            <a:r>
              <a:rPr lang="en-US" sz="2400" dirty="0" smtClean="0">
                <a:latin typeface="IRNazanin" panose="02000506000000020002" pitchFamily="2" charset="-78"/>
                <a:cs typeface="IRNazanin" panose="02000506000000020002" pitchFamily="2" charset="-78"/>
              </a:rPr>
              <a:t> </a:t>
            </a:r>
            <a:r>
              <a:rPr lang="fa-IR" sz="2400" dirty="0">
                <a:latin typeface="IRNazanin" panose="02000506000000020002" pitchFamily="2" charset="-78"/>
                <a:cs typeface="IRNazanin" panose="02000506000000020002" pitchFamily="2" charset="-78"/>
              </a:rPr>
              <a:t> </a:t>
            </a:r>
            <a:r>
              <a:rPr lang="fa-IR" sz="2400" dirty="0" smtClean="0">
                <a:latin typeface="IRNazanin" panose="02000506000000020002" pitchFamily="2" charset="-78"/>
                <a:cs typeface="IRNazanin" panose="02000506000000020002" pitchFamily="2" charset="-78"/>
              </a:rPr>
              <a:t>آنرا بهینه کنیم.</a:t>
            </a:r>
            <a:endParaRPr sz="2400" dirty="0">
              <a:latin typeface="IRNazanin" panose="02000506000000020002" pitchFamily="2" charset="-78"/>
              <a:cs typeface="IRNazanin" panose="02000506000000020002" pitchFamily="2" charset="-78"/>
            </a:endParaRPr>
          </a:p>
        </p:txBody>
      </p:sp>
      <p:sp>
        <p:nvSpPr>
          <p:cNvPr id="16" name="object 23"/>
          <p:cNvSpPr/>
          <p:nvPr/>
        </p:nvSpPr>
        <p:spPr>
          <a:xfrm rot="10800000">
            <a:off x="3010440" y="4846790"/>
            <a:ext cx="3677094" cy="828000"/>
          </a:xfrm>
          <a:custGeom>
            <a:avLst/>
            <a:gdLst/>
            <a:ahLst/>
            <a:cxnLst/>
            <a:rect l="l" t="t" r="r" b="b"/>
            <a:pathLst>
              <a:path w="1909445" h="437514">
                <a:moveTo>
                  <a:pt x="1690241" y="0"/>
                </a:moveTo>
                <a:lnTo>
                  <a:pt x="0" y="0"/>
                </a:lnTo>
                <a:lnTo>
                  <a:pt x="0" y="437154"/>
                </a:lnTo>
                <a:lnTo>
                  <a:pt x="1690241" y="437154"/>
                </a:lnTo>
                <a:lnTo>
                  <a:pt x="1740359" y="431381"/>
                </a:lnTo>
                <a:lnTo>
                  <a:pt x="1786366" y="414937"/>
                </a:lnTo>
                <a:lnTo>
                  <a:pt x="1826950" y="389135"/>
                </a:lnTo>
                <a:lnTo>
                  <a:pt x="1860800" y="355285"/>
                </a:lnTo>
                <a:lnTo>
                  <a:pt x="1886602" y="314701"/>
                </a:lnTo>
                <a:lnTo>
                  <a:pt x="1903046" y="268694"/>
                </a:lnTo>
                <a:lnTo>
                  <a:pt x="1908818" y="218577"/>
                </a:lnTo>
                <a:lnTo>
                  <a:pt x="1903046" y="168459"/>
                </a:lnTo>
                <a:lnTo>
                  <a:pt x="1886602" y="122452"/>
                </a:lnTo>
                <a:lnTo>
                  <a:pt x="1860800" y="81868"/>
                </a:lnTo>
                <a:lnTo>
                  <a:pt x="1826950" y="48018"/>
                </a:lnTo>
                <a:lnTo>
                  <a:pt x="1786366" y="22216"/>
                </a:lnTo>
                <a:lnTo>
                  <a:pt x="1740359" y="5772"/>
                </a:lnTo>
                <a:lnTo>
                  <a:pt x="1690241" y="0"/>
                </a:lnTo>
                <a:close/>
              </a:path>
            </a:pathLst>
          </a:custGeom>
          <a:solidFill>
            <a:srgbClr val="FFA001"/>
          </a:solidFill>
        </p:spPr>
        <p:txBody>
          <a:bodyPr wrap="square" lIns="0" tIns="0" rIns="0" bIns="0" rtlCol="0"/>
          <a:lstStyle/>
          <a:p>
            <a:endParaRPr dirty="0"/>
          </a:p>
        </p:txBody>
      </p:sp>
      <p:sp>
        <p:nvSpPr>
          <p:cNvPr id="19" name="object 13"/>
          <p:cNvSpPr txBox="1"/>
          <p:nvPr/>
        </p:nvSpPr>
        <p:spPr>
          <a:xfrm>
            <a:off x="3324986" y="5062017"/>
            <a:ext cx="3048000" cy="397545"/>
          </a:xfrm>
          <a:prstGeom prst="rect">
            <a:avLst/>
          </a:prstGeom>
        </p:spPr>
        <p:txBody>
          <a:bodyPr vert="horz" wrap="square" lIns="0" tIns="12700" rIns="0" bIns="0" rtlCol="0">
            <a:spAutoFit/>
          </a:bodyPr>
          <a:lstStyle/>
          <a:p>
            <a:pPr marL="12700" algn="r" rtl="1">
              <a:spcBef>
                <a:spcPts val="100"/>
              </a:spcBef>
            </a:pPr>
            <a:r>
              <a:rPr lang="fa-IR" sz="2500" b="1" dirty="0" smtClean="0">
                <a:solidFill>
                  <a:schemeClr val="bg1"/>
                </a:solidFill>
                <a:latin typeface="IRZar" panose="02000506000000020002" pitchFamily="2" charset="-78"/>
                <a:cs typeface="IRZar" panose="02000506000000020002" pitchFamily="2" charset="-78"/>
              </a:rPr>
              <a:t>تعریف</a:t>
            </a:r>
            <a:r>
              <a:rPr lang="en-US" sz="2500" b="1" dirty="0" smtClean="0">
                <a:solidFill>
                  <a:schemeClr val="bg1"/>
                </a:solidFill>
                <a:latin typeface="IRZar" panose="02000506000000020002" pitchFamily="2" charset="-78"/>
                <a:cs typeface="IRZar" panose="02000506000000020002" pitchFamily="2" charset="-78"/>
              </a:rPr>
              <a:t> </a:t>
            </a:r>
            <a:r>
              <a:rPr lang="fa-IR" sz="2500" b="1" dirty="0" smtClean="0">
                <a:solidFill>
                  <a:schemeClr val="bg1"/>
                </a:solidFill>
                <a:latin typeface="IRZar" panose="02000506000000020002" pitchFamily="2" charset="-78"/>
                <a:cs typeface="IRZar" panose="02000506000000020002" pitchFamily="2" charset="-78"/>
              </a:rPr>
              <a:t> - نمادگذاری ها</a:t>
            </a:r>
            <a:endParaRPr sz="2500" b="1" dirty="0">
              <a:solidFill>
                <a:schemeClr val="bg1"/>
              </a:solidFill>
              <a:latin typeface="IRZar" panose="02000506000000020002" pitchFamily="2" charset="-78"/>
              <a:cs typeface="IRZar" panose="02000506000000020002" pitchFamily="2" charset="-78"/>
            </a:endParaRPr>
          </a:p>
        </p:txBody>
      </p:sp>
      <p:sp>
        <p:nvSpPr>
          <p:cNvPr id="20" name="object 10"/>
          <p:cNvSpPr txBox="1"/>
          <p:nvPr/>
        </p:nvSpPr>
        <p:spPr>
          <a:xfrm>
            <a:off x="361156" y="6184900"/>
            <a:ext cx="6780387" cy="2221121"/>
          </a:xfrm>
          <a:prstGeom prst="rect">
            <a:avLst/>
          </a:prstGeom>
        </p:spPr>
        <p:txBody>
          <a:bodyPr vert="horz" wrap="square" lIns="0" tIns="5080" rIns="0" bIns="0" rtlCol="0">
            <a:spAutoFit/>
          </a:bodyPr>
          <a:lstStyle/>
          <a:p>
            <a:pPr marL="914400" lvl="1" indent="-457200" algn="r" rtl="1">
              <a:buFont typeface="+mj-lt"/>
              <a:buAutoNum type="arabicPeriod"/>
            </a:pPr>
            <a:r>
              <a:rPr lang="en-US" sz="2400" dirty="0" err="1" smtClean="0">
                <a:latin typeface="IRNazanin" panose="02000506000000020002" pitchFamily="2" charset="-78"/>
                <a:cs typeface="IRNazanin" panose="02000506000000020002" pitchFamily="2" charset="-78"/>
              </a:rPr>
              <a:t>Y</a:t>
            </a:r>
            <a:r>
              <a:rPr lang="en-US" sz="2400" baseline="-25000" dirty="0" err="1" smtClean="0">
                <a:latin typeface="IRNazanin" panose="02000506000000020002" pitchFamily="2" charset="-78"/>
                <a:cs typeface="IRNazanin" panose="02000506000000020002" pitchFamily="2" charset="-78"/>
              </a:rPr>
              <a:t>ij</a:t>
            </a:r>
            <a:r>
              <a:rPr lang="fa-IR" sz="2400" baseline="-25000" dirty="0" smtClean="0">
                <a:latin typeface="IRNazanin" panose="02000506000000020002" pitchFamily="2" charset="-78"/>
                <a:cs typeface="IRNazanin" panose="02000506000000020002" pitchFamily="2" charset="-78"/>
              </a:rPr>
              <a:t> </a:t>
            </a:r>
            <a:r>
              <a:rPr lang="fa-IR" sz="2400" dirty="0" smtClean="0">
                <a:latin typeface="IRNazanin" panose="02000506000000020002" pitchFamily="2" charset="-78"/>
                <a:cs typeface="IRNazanin" panose="02000506000000020002" pitchFamily="2" charset="-78"/>
              </a:rPr>
              <a:t>مقدار گمشده در سطر </a:t>
            </a:r>
            <a:r>
              <a:rPr lang="en-US" sz="2400" dirty="0" err="1" smtClean="0">
                <a:latin typeface="IRNazanin" panose="02000506000000020002" pitchFamily="2" charset="-78"/>
                <a:cs typeface="IRNazanin" panose="02000506000000020002" pitchFamily="2" charset="-78"/>
              </a:rPr>
              <a:t>i</a:t>
            </a:r>
            <a:r>
              <a:rPr lang="fa-IR" sz="2400" dirty="0" smtClean="0">
                <a:latin typeface="IRNazanin" panose="02000506000000020002" pitchFamily="2" charset="-78"/>
                <a:cs typeface="IRNazanin" panose="02000506000000020002" pitchFamily="2" charset="-78"/>
              </a:rPr>
              <a:t> و ستون </a:t>
            </a:r>
            <a:r>
              <a:rPr lang="en-US" sz="2400" dirty="0" smtClean="0">
                <a:latin typeface="IRNazanin" panose="02000506000000020002" pitchFamily="2" charset="-78"/>
                <a:cs typeface="IRNazanin" panose="02000506000000020002" pitchFamily="2" charset="-78"/>
              </a:rPr>
              <a:t>j</a:t>
            </a:r>
            <a:r>
              <a:rPr lang="fa-IR" sz="2400" dirty="0" smtClean="0">
                <a:latin typeface="IRNazanin" panose="02000506000000020002" pitchFamily="2" charset="-78"/>
                <a:cs typeface="IRNazanin" panose="02000506000000020002" pitchFamily="2" charset="-78"/>
              </a:rPr>
              <a:t> از ماتریس </a:t>
            </a:r>
            <a:r>
              <a:rPr lang="en-US" sz="2400" dirty="0" smtClean="0">
                <a:latin typeface="IRNazanin" panose="02000506000000020002" pitchFamily="2" charset="-78"/>
                <a:cs typeface="IRNazanin" panose="02000506000000020002" pitchFamily="2" charset="-78"/>
              </a:rPr>
              <a:t>X</a:t>
            </a:r>
          </a:p>
          <a:p>
            <a:pPr marL="914400" lvl="1" indent="-457200" algn="r" rtl="1">
              <a:buFont typeface="+mj-lt"/>
              <a:buAutoNum type="arabicPeriod"/>
            </a:pPr>
            <a:r>
              <a:rPr lang="en-US" sz="2400" dirty="0" smtClean="0">
                <a:latin typeface="IRNazanin" panose="02000506000000020002" pitchFamily="2" charset="-78"/>
                <a:cs typeface="IRNazanin" panose="02000506000000020002" pitchFamily="2" charset="-78"/>
              </a:rPr>
              <a:t>M</a:t>
            </a:r>
            <a:r>
              <a:rPr lang="fa-IR" sz="2400" dirty="0" smtClean="0">
                <a:latin typeface="IRNazanin" panose="02000506000000020002" pitchFamily="2" charset="-78"/>
                <a:cs typeface="IRNazanin" panose="02000506000000020002" pitchFamily="2" charset="-78"/>
              </a:rPr>
              <a:t>: </a:t>
            </a:r>
            <a:r>
              <a:rPr lang="fa-IR" sz="2400" dirty="0">
                <a:latin typeface="IRNazanin" panose="02000506000000020002" pitchFamily="2" charset="-78"/>
                <a:cs typeface="IRNazanin" panose="02000506000000020002" pitchFamily="2" charset="-78"/>
              </a:rPr>
              <a:t>بردار اندیس همه داده‌های گمشده (به ترتیب ستون‌ها</a:t>
            </a:r>
            <a:r>
              <a:rPr lang="fa-IR" sz="2400" dirty="0" smtClean="0">
                <a:latin typeface="IRNazanin" panose="02000506000000020002" pitchFamily="2" charset="-78"/>
                <a:cs typeface="IRNazanin" panose="02000506000000020002" pitchFamily="2" charset="-78"/>
              </a:rPr>
              <a:t>)</a:t>
            </a:r>
          </a:p>
          <a:p>
            <a:pPr marL="914400" lvl="1" indent="-457200" algn="r" rtl="1">
              <a:buFont typeface="+mj-lt"/>
              <a:buAutoNum type="arabicPeriod"/>
            </a:pPr>
            <a:r>
              <a:rPr lang="en-US" sz="2400" dirty="0" smtClean="0">
                <a:latin typeface="IRNazanin" panose="02000506000000020002" pitchFamily="2" charset="-78"/>
                <a:cs typeface="IRNazanin" panose="02000506000000020002" pitchFamily="2" charset="-78"/>
              </a:rPr>
              <a:t>X</a:t>
            </a:r>
            <a:r>
              <a:rPr lang="en-US" sz="2400" baseline="-25000" dirty="0" smtClean="0">
                <a:latin typeface="IRNazanin" panose="02000506000000020002" pitchFamily="2" charset="-78"/>
                <a:cs typeface="IRNazanin" panose="02000506000000020002" pitchFamily="2" charset="-78"/>
              </a:rPr>
              <a:t>A</a:t>
            </a:r>
            <a:r>
              <a:rPr lang="fa-IR" sz="2400" dirty="0" smtClean="0">
                <a:latin typeface="IRNazanin" panose="02000506000000020002" pitchFamily="2" charset="-78"/>
                <a:cs typeface="IRNazanin" panose="02000506000000020002" pitchFamily="2" charset="-78"/>
              </a:rPr>
              <a:t>: </a:t>
            </a:r>
            <a:r>
              <a:rPr lang="fa-IR" sz="2400" dirty="0">
                <a:latin typeface="IRNazanin" panose="02000506000000020002" pitchFamily="2" charset="-78"/>
                <a:cs typeface="IRNazanin" panose="02000506000000020002" pitchFamily="2" charset="-78"/>
              </a:rPr>
              <a:t>ماتریسی که </a:t>
            </a:r>
            <a:r>
              <a:rPr lang="fa-IR" sz="2400" b="1" dirty="0">
                <a:latin typeface="IRNazanin" panose="02000506000000020002" pitchFamily="2" charset="-78"/>
                <a:cs typeface="IRNazanin" panose="02000506000000020002" pitchFamily="2" charset="-78"/>
              </a:rPr>
              <a:t>فقط ردیف‌های کامل</a:t>
            </a:r>
            <a:r>
              <a:rPr lang="fa-IR" sz="2400" dirty="0">
                <a:latin typeface="IRNazanin" panose="02000506000000020002" pitchFamily="2" charset="-78"/>
                <a:cs typeface="IRNazanin" panose="02000506000000020002" pitchFamily="2" charset="-78"/>
              </a:rPr>
              <a:t> (بدون داده گمشده) را شامل </a:t>
            </a:r>
            <a:r>
              <a:rPr lang="fa-IR" sz="2400" dirty="0" smtClean="0">
                <a:latin typeface="IRNazanin" panose="02000506000000020002" pitchFamily="2" charset="-78"/>
                <a:cs typeface="IRNazanin" panose="02000506000000020002" pitchFamily="2" charset="-78"/>
              </a:rPr>
              <a:t>می‌شود.</a:t>
            </a:r>
          </a:p>
          <a:p>
            <a:pPr marL="914400" lvl="1" indent="-457200" algn="r" rtl="1">
              <a:buFont typeface="+mj-lt"/>
              <a:buAutoNum type="arabicPeriod"/>
            </a:pPr>
            <a:r>
              <a:rPr lang="en-US" sz="2400" dirty="0" smtClean="0">
                <a:latin typeface="IRNazanin" panose="02000506000000020002" pitchFamily="2" charset="-78"/>
                <a:cs typeface="IRNazanin" panose="02000506000000020002" pitchFamily="2" charset="-78"/>
              </a:rPr>
              <a:t>X</a:t>
            </a:r>
            <a:r>
              <a:rPr lang="en-US" sz="2400" baseline="-25000" dirty="0" smtClean="0">
                <a:latin typeface="IRNazanin" panose="02000506000000020002" pitchFamily="2" charset="-78"/>
                <a:cs typeface="IRNazanin" panose="02000506000000020002" pitchFamily="2" charset="-78"/>
              </a:rPr>
              <a:t>C</a:t>
            </a:r>
            <a:r>
              <a:rPr lang="fa-IR" sz="2400" dirty="0" smtClean="0">
                <a:latin typeface="IRNazanin" panose="02000506000000020002" pitchFamily="2" charset="-78"/>
                <a:cs typeface="IRNazanin" panose="02000506000000020002" pitchFamily="2" charset="-78"/>
              </a:rPr>
              <a:t>: </a:t>
            </a:r>
            <a:r>
              <a:rPr lang="fa-IR" sz="2400" dirty="0">
                <a:latin typeface="IRNazanin" panose="02000506000000020002" pitchFamily="2" charset="-78"/>
                <a:cs typeface="IRNazanin" panose="02000506000000020002" pitchFamily="2" charset="-78"/>
              </a:rPr>
              <a:t>ماتریسی </a:t>
            </a:r>
            <a:r>
              <a:rPr lang="fa-IR" sz="2400" dirty="0" smtClean="0">
                <a:latin typeface="IRNazanin" panose="02000506000000020002" pitchFamily="2" charset="-78"/>
                <a:cs typeface="IRNazanin" panose="02000506000000020002" pitchFamily="2" charset="-78"/>
              </a:rPr>
              <a:t>که</a:t>
            </a:r>
            <a:r>
              <a:rPr lang="en-US" sz="2400" dirty="0" smtClean="0">
                <a:latin typeface="IRNazanin" panose="02000506000000020002" pitchFamily="2" charset="-78"/>
                <a:cs typeface="IRNazanin" panose="02000506000000020002" pitchFamily="2" charset="-78"/>
              </a:rPr>
              <a:t> </a:t>
            </a:r>
            <a:r>
              <a:rPr lang="fa-IR" sz="2400" dirty="0" smtClean="0">
                <a:latin typeface="IRNazanin" panose="02000506000000020002" pitchFamily="2" charset="-78"/>
                <a:cs typeface="IRNazanin" panose="02000506000000020002" pitchFamily="2" charset="-78"/>
              </a:rPr>
              <a:t> در هر سطر </a:t>
            </a:r>
            <a:r>
              <a:rPr lang="fa-IR" sz="2400" b="1" dirty="0">
                <a:latin typeface="IRNazanin" panose="02000506000000020002" pitchFamily="2" charset="-78"/>
                <a:cs typeface="IRNazanin" panose="02000506000000020002" pitchFamily="2" charset="-78"/>
              </a:rPr>
              <a:t>حداقل یک داده گمشده</a:t>
            </a:r>
            <a:r>
              <a:rPr lang="fa-IR" sz="2400" dirty="0">
                <a:latin typeface="IRNazanin" panose="02000506000000020002" pitchFamily="2" charset="-78"/>
                <a:cs typeface="IRNazanin" panose="02000506000000020002" pitchFamily="2" charset="-78"/>
              </a:rPr>
              <a:t> دارد</a:t>
            </a:r>
            <a:endParaRPr lang="en-US" sz="2400" dirty="0">
              <a:latin typeface="IRNazanin" panose="02000506000000020002" pitchFamily="2" charset="-78"/>
              <a:cs typeface="IRNazanin" panose="02000506000000020002" pitchFamily="2" charset="-78"/>
            </a:endParaRPr>
          </a:p>
          <a:p>
            <a:pPr algn="r" rtl="1"/>
            <a:endParaRPr lang="en-US" sz="2400" dirty="0" smtClean="0">
              <a:latin typeface="IRNazanin" panose="02000506000000020002" pitchFamily="2" charset="-78"/>
              <a:cs typeface="IRNazanin" panose="02000506000000020002"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1000"/>
                                        <p:tgtEl>
                                          <p:spTgt spid="22"/>
                                        </p:tgtEl>
                                      </p:cBhvr>
                                    </p:animEffect>
                                    <p:anim calcmode="lin" valueType="num">
                                      <p:cBhvr>
                                        <p:cTn id="8" dur="1000" fill="hold"/>
                                        <p:tgtEl>
                                          <p:spTgt spid="22"/>
                                        </p:tgtEl>
                                        <p:attrNameLst>
                                          <p:attrName>ppt_x</p:attrName>
                                        </p:attrNameLst>
                                      </p:cBhvr>
                                      <p:tavLst>
                                        <p:tav tm="0">
                                          <p:val>
                                            <p:strVal val="#ppt_x"/>
                                          </p:val>
                                        </p:tav>
                                        <p:tav tm="100000">
                                          <p:val>
                                            <p:strVal val="#ppt_x"/>
                                          </p:val>
                                        </p:tav>
                                      </p:tavLst>
                                    </p:anim>
                                    <p:anim calcmode="lin" valueType="num">
                                      <p:cBhvr>
                                        <p:cTn id="9"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4"/>
                                        </p:tgtEl>
                                        <p:attrNameLst>
                                          <p:attrName>style.visibility</p:attrName>
                                        </p:attrNameLst>
                                      </p:cBhvr>
                                      <p:to>
                                        <p:strVal val="visible"/>
                                      </p:to>
                                    </p:set>
                                    <p:animEffect transition="in" filter="fade">
                                      <p:cBhvr>
                                        <p:cTn id="14" dur="1000"/>
                                        <p:tgtEl>
                                          <p:spTgt spid="24"/>
                                        </p:tgtEl>
                                      </p:cBhvr>
                                    </p:animEffect>
                                    <p:anim calcmode="lin" valueType="num">
                                      <p:cBhvr>
                                        <p:cTn id="15" dur="1000" fill="hold"/>
                                        <p:tgtEl>
                                          <p:spTgt spid="24"/>
                                        </p:tgtEl>
                                        <p:attrNameLst>
                                          <p:attrName>ppt_x</p:attrName>
                                        </p:attrNameLst>
                                      </p:cBhvr>
                                      <p:tavLst>
                                        <p:tav tm="0">
                                          <p:val>
                                            <p:strVal val="#ppt_x"/>
                                          </p:val>
                                        </p:tav>
                                        <p:tav tm="100000">
                                          <p:val>
                                            <p:strVal val="#ppt_x"/>
                                          </p:val>
                                        </p:tav>
                                      </p:tavLst>
                                    </p:anim>
                                    <p:anim calcmode="lin" valueType="num">
                                      <p:cBhvr>
                                        <p:cTn id="16"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5"/>
                                        </p:tgtEl>
                                        <p:attrNameLst>
                                          <p:attrName>style.visibility</p:attrName>
                                        </p:attrNameLst>
                                      </p:cBhvr>
                                      <p:to>
                                        <p:strVal val="visible"/>
                                      </p:to>
                                    </p:set>
                                    <p:animEffect transition="in" filter="fade">
                                      <p:cBhvr>
                                        <p:cTn id="21" dur="1000"/>
                                        <p:tgtEl>
                                          <p:spTgt spid="25"/>
                                        </p:tgtEl>
                                      </p:cBhvr>
                                    </p:animEffect>
                                    <p:anim calcmode="lin" valueType="num">
                                      <p:cBhvr>
                                        <p:cTn id="22" dur="1000" fill="hold"/>
                                        <p:tgtEl>
                                          <p:spTgt spid="25"/>
                                        </p:tgtEl>
                                        <p:attrNameLst>
                                          <p:attrName>ppt_x</p:attrName>
                                        </p:attrNameLst>
                                      </p:cBhvr>
                                      <p:tavLst>
                                        <p:tav tm="0">
                                          <p:val>
                                            <p:strVal val="#ppt_x"/>
                                          </p:val>
                                        </p:tav>
                                        <p:tav tm="100000">
                                          <p:val>
                                            <p:strVal val="#ppt_x"/>
                                          </p:val>
                                        </p:tav>
                                      </p:tavLst>
                                    </p:anim>
                                    <p:anim calcmode="lin" valueType="num">
                                      <p:cBhvr>
                                        <p:cTn id="23"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wipe(down)">
                                      <p:cBhvr>
                                        <p:cTn id="28" dur="500"/>
                                        <p:tgtEl>
                                          <p:spTgt spid="9"/>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barn(inVertical)">
                                      <p:cBhvr>
                                        <p:cTn id="33" dur="500"/>
                                        <p:tgtEl>
                                          <p:spTgt spid="11"/>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grpId="0" nodeType="click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wipe(down)">
                                      <p:cBhvr>
                                        <p:cTn id="38" dur="500"/>
                                        <p:tgtEl>
                                          <p:spTgt spid="12"/>
                                        </p:tgtEl>
                                      </p:cBhvr>
                                    </p:animEffec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500" fill="hold"/>
                                        <p:tgtEl>
                                          <p:spTgt spid="15"/>
                                        </p:tgtEl>
                                        <p:attrNameLst>
                                          <p:attrName>ppt_x</p:attrName>
                                        </p:attrNameLst>
                                      </p:cBhvr>
                                      <p:tavLst>
                                        <p:tav tm="0">
                                          <p:val>
                                            <p:strVal val="#ppt_x"/>
                                          </p:val>
                                        </p:tav>
                                        <p:tav tm="100000">
                                          <p:val>
                                            <p:strVal val="#ppt_x"/>
                                          </p:val>
                                        </p:tav>
                                      </p:tavLst>
                                    </p:anim>
                                    <p:anim calcmode="lin" valueType="num">
                                      <p:cBhvr additive="base">
                                        <p:cTn id="4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16"/>
                                        </p:tgtEl>
                                        <p:attrNameLst>
                                          <p:attrName>style.visibility</p:attrName>
                                        </p:attrNameLst>
                                      </p:cBhvr>
                                      <p:to>
                                        <p:strVal val="visible"/>
                                      </p:to>
                                    </p:set>
                                    <p:animEffect transition="in" filter="wipe(down)">
                                      <p:cBhvr>
                                        <p:cTn id="49" dur="500"/>
                                        <p:tgtEl>
                                          <p:spTgt spid="16"/>
                                        </p:tgtEl>
                                      </p:cBhvr>
                                    </p:animEffect>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20"/>
                                        </p:tgtEl>
                                        <p:attrNameLst>
                                          <p:attrName>style.visibility</p:attrName>
                                        </p:attrNameLst>
                                      </p:cBhvr>
                                      <p:to>
                                        <p:strVal val="visible"/>
                                      </p:to>
                                    </p:set>
                                    <p:anim calcmode="lin" valueType="num">
                                      <p:cBhvr additive="base">
                                        <p:cTn id="54" dur="500" fill="hold"/>
                                        <p:tgtEl>
                                          <p:spTgt spid="20"/>
                                        </p:tgtEl>
                                        <p:attrNameLst>
                                          <p:attrName>ppt_x</p:attrName>
                                        </p:attrNameLst>
                                      </p:cBhvr>
                                      <p:tavLst>
                                        <p:tav tm="0">
                                          <p:val>
                                            <p:strVal val="#ppt_x"/>
                                          </p:val>
                                        </p:tav>
                                        <p:tav tm="100000">
                                          <p:val>
                                            <p:strVal val="#ppt_x"/>
                                          </p:val>
                                        </p:tav>
                                      </p:tavLst>
                                    </p:anim>
                                    <p:anim calcmode="lin" valueType="num">
                                      <p:cBhvr additive="base">
                                        <p:cTn id="55"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4" grpId="0"/>
      <p:bldP spid="25" grpId="0"/>
      <p:bldP spid="9" grpId="0" animBg="1"/>
      <p:bldP spid="11" grpId="0"/>
      <p:bldP spid="12" grpId="0" animBg="1"/>
      <p:bldP spid="15" grpId="0"/>
      <p:bldP spid="16" grpId="0" animBg="1"/>
      <p:bldP spid="20"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object 3">
            <a:extLst>
              <a:ext uri="{FF2B5EF4-FFF2-40B4-BE49-F238E27FC236}">
                <a16:creationId xmlns:a16="http://schemas.microsoft.com/office/drawing/2014/main" id="{AFBBF8AE-0749-4883-8B9F-42B9767A18FE}"/>
              </a:ext>
            </a:extLst>
          </p:cNvPr>
          <p:cNvSpPr/>
          <p:nvPr/>
        </p:nvSpPr>
        <p:spPr>
          <a:xfrm rot="10800000">
            <a:off x="13830076" y="359055"/>
            <a:ext cx="4780756" cy="828000"/>
          </a:xfrm>
          <a:custGeom>
            <a:avLst/>
            <a:gdLst/>
            <a:ahLst/>
            <a:cxnLst/>
            <a:rect l="l" t="t" r="r" b="b"/>
            <a:pathLst>
              <a:path w="2929255" h="437514">
                <a:moveTo>
                  <a:pt x="2710340" y="0"/>
                </a:moveTo>
                <a:lnTo>
                  <a:pt x="0" y="0"/>
                </a:lnTo>
                <a:lnTo>
                  <a:pt x="0" y="437154"/>
                </a:lnTo>
                <a:lnTo>
                  <a:pt x="2710340" y="437154"/>
                </a:lnTo>
                <a:lnTo>
                  <a:pt x="2760457" y="431381"/>
                </a:lnTo>
                <a:lnTo>
                  <a:pt x="2806464" y="414937"/>
                </a:lnTo>
                <a:lnTo>
                  <a:pt x="2847048" y="389135"/>
                </a:lnTo>
                <a:lnTo>
                  <a:pt x="2880897" y="355286"/>
                </a:lnTo>
                <a:lnTo>
                  <a:pt x="2906699" y="314702"/>
                </a:lnTo>
                <a:lnTo>
                  <a:pt x="2923143" y="268695"/>
                </a:lnTo>
                <a:lnTo>
                  <a:pt x="2928915" y="218577"/>
                </a:lnTo>
                <a:lnTo>
                  <a:pt x="2923143" y="168459"/>
                </a:lnTo>
                <a:lnTo>
                  <a:pt x="2906699" y="122452"/>
                </a:lnTo>
                <a:lnTo>
                  <a:pt x="2880897" y="81868"/>
                </a:lnTo>
                <a:lnTo>
                  <a:pt x="2847048" y="48019"/>
                </a:lnTo>
                <a:lnTo>
                  <a:pt x="2806464" y="22216"/>
                </a:lnTo>
                <a:lnTo>
                  <a:pt x="2760457" y="5772"/>
                </a:lnTo>
                <a:lnTo>
                  <a:pt x="2710340" y="0"/>
                </a:lnTo>
                <a:close/>
              </a:path>
            </a:pathLst>
          </a:custGeom>
          <a:solidFill>
            <a:srgbClr val="00A0F0"/>
          </a:solidFill>
        </p:spPr>
        <p:txBody>
          <a:bodyPr wrap="square" lIns="0" tIns="0" rIns="0" bIns="0" rtlCol="0"/>
          <a:lstStyle/>
          <a:p>
            <a:endParaRPr dirty="0"/>
          </a:p>
        </p:txBody>
      </p:sp>
      <p:sp>
        <p:nvSpPr>
          <p:cNvPr id="5" name="object 5"/>
          <p:cNvSpPr txBox="1"/>
          <p:nvPr/>
        </p:nvSpPr>
        <p:spPr>
          <a:xfrm>
            <a:off x="15691157" y="551200"/>
            <a:ext cx="2628676" cy="443711"/>
          </a:xfrm>
          <a:prstGeom prst="rect">
            <a:avLst/>
          </a:prstGeom>
        </p:spPr>
        <p:txBody>
          <a:bodyPr vert="horz" wrap="square" lIns="0" tIns="12700" rIns="0" bIns="0" rtlCol="0">
            <a:spAutoFit/>
          </a:bodyPr>
          <a:lstStyle/>
          <a:p>
            <a:pPr marL="12700" algn="r" rtl="1">
              <a:spcBef>
                <a:spcPts val="100"/>
              </a:spcBef>
            </a:pPr>
            <a:r>
              <a:rPr lang="fa-IR" sz="2800" b="1" dirty="0" smtClean="0">
                <a:solidFill>
                  <a:srgbClr val="FFFFFF"/>
                </a:solidFill>
                <a:latin typeface="IRZar" panose="02000506000000020002" pitchFamily="2" charset="-78"/>
                <a:cs typeface="IRZar" panose="02000506000000020002" pitchFamily="2" charset="-78"/>
              </a:rPr>
              <a:t>مثال 1</a:t>
            </a:r>
            <a:endParaRPr sz="2800" b="1" dirty="0">
              <a:latin typeface="IRZar" panose="02000506000000020002" pitchFamily="2" charset="-78"/>
              <a:cs typeface="IRZar" panose="02000506000000020002" pitchFamily="2" charset="-78"/>
            </a:endParaRPr>
          </a:p>
        </p:txBody>
      </p:sp>
      <p:pic>
        <p:nvPicPr>
          <p:cNvPr id="8" name="Picture 7"/>
          <p:cNvPicPr>
            <a:picLocks noChangeAspect="1"/>
          </p:cNvPicPr>
          <p:nvPr/>
        </p:nvPicPr>
        <p:blipFill>
          <a:blip r:embed="rId2"/>
          <a:stretch>
            <a:fillRect/>
          </a:stretch>
        </p:blipFill>
        <p:spPr>
          <a:xfrm>
            <a:off x="11181556" y="1642698"/>
            <a:ext cx="7487695" cy="1819529"/>
          </a:xfrm>
          <a:prstGeom prst="rect">
            <a:avLst/>
          </a:prstGeom>
        </p:spPr>
      </p:pic>
      <p:sp>
        <p:nvSpPr>
          <p:cNvPr id="13" name="object 10"/>
          <p:cNvSpPr txBox="1"/>
          <p:nvPr/>
        </p:nvSpPr>
        <p:spPr>
          <a:xfrm>
            <a:off x="6609556" y="1642698"/>
            <a:ext cx="4421378" cy="1925527"/>
          </a:xfrm>
          <a:prstGeom prst="rect">
            <a:avLst/>
          </a:prstGeom>
        </p:spPr>
        <p:txBody>
          <a:bodyPr vert="horz" wrap="square" lIns="0" tIns="5080" rIns="0" bIns="0" rtlCol="0">
            <a:spAutoFit/>
          </a:bodyPr>
          <a:lstStyle/>
          <a:p>
            <a:pPr marL="12700" marR="5080" algn="just" rtl="1">
              <a:lnSpc>
                <a:spcPct val="104200"/>
              </a:lnSpc>
              <a:spcBef>
                <a:spcPts val="40"/>
              </a:spcBef>
            </a:pPr>
            <a:r>
              <a:rPr lang="en-US" sz="2400" dirty="0" smtClean="0">
                <a:latin typeface="IRNazanin" panose="02000506000000020002" pitchFamily="2" charset="-78"/>
                <a:cs typeface="IRNazanin" panose="02000506000000020002" pitchFamily="2" charset="-78"/>
              </a:rPr>
              <a:t>X</a:t>
            </a:r>
            <a:r>
              <a:rPr lang="fa-IR" sz="2400" dirty="0" smtClean="0">
                <a:latin typeface="IRNazanin" panose="02000506000000020002" pitchFamily="2" charset="-78"/>
                <a:cs typeface="IRNazanin" panose="02000506000000020002" pitchFamily="2" charset="-78"/>
              </a:rPr>
              <a:t> ماتریس دیتاست</a:t>
            </a:r>
          </a:p>
          <a:p>
            <a:pPr marL="12700" marR="5080" algn="just" rtl="1">
              <a:lnSpc>
                <a:spcPct val="104200"/>
              </a:lnSpc>
              <a:spcBef>
                <a:spcPts val="40"/>
              </a:spcBef>
            </a:pPr>
            <a:r>
              <a:rPr lang="en-US" sz="2400" dirty="0" smtClean="0">
                <a:latin typeface="IRNazanin" panose="02000506000000020002" pitchFamily="2" charset="-78"/>
                <a:cs typeface="IRNazanin" panose="02000506000000020002" pitchFamily="2" charset="-78"/>
              </a:rPr>
              <a:t>XA</a:t>
            </a:r>
            <a:r>
              <a:rPr lang="fa-IR" sz="2400" dirty="0" smtClean="0">
                <a:latin typeface="IRNazanin" panose="02000506000000020002" pitchFamily="2" charset="-78"/>
                <a:cs typeface="IRNazanin" panose="02000506000000020002" pitchFamily="2" charset="-78"/>
              </a:rPr>
              <a:t> : ماتریس ردیف هایی که هیچ داده گم شده ندارند</a:t>
            </a:r>
          </a:p>
          <a:p>
            <a:pPr marL="12700" marR="5080" algn="just" rtl="1">
              <a:lnSpc>
                <a:spcPct val="104200"/>
              </a:lnSpc>
              <a:spcBef>
                <a:spcPts val="40"/>
              </a:spcBef>
            </a:pPr>
            <a:r>
              <a:rPr lang="en-US" sz="2400" dirty="0" smtClean="0">
                <a:latin typeface="IRNazanin" panose="02000506000000020002" pitchFamily="2" charset="-78"/>
                <a:cs typeface="IRNazanin" panose="02000506000000020002" pitchFamily="2" charset="-78"/>
              </a:rPr>
              <a:t>XC</a:t>
            </a:r>
            <a:r>
              <a:rPr lang="fa-IR" sz="2400" dirty="0" smtClean="0">
                <a:latin typeface="IRNazanin" panose="02000506000000020002" pitchFamily="2" charset="-78"/>
                <a:cs typeface="IRNazanin" panose="02000506000000020002" pitchFamily="2" charset="-78"/>
              </a:rPr>
              <a:t>: ماتریسی که حداقل یک داده گم شده دارد</a:t>
            </a:r>
          </a:p>
          <a:p>
            <a:pPr marL="12700" marR="5080" algn="just" rtl="1">
              <a:lnSpc>
                <a:spcPct val="104200"/>
              </a:lnSpc>
              <a:spcBef>
                <a:spcPts val="40"/>
              </a:spcBef>
            </a:pPr>
            <a:endParaRPr lang="en-US" sz="2400" dirty="0" smtClean="0">
              <a:latin typeface="IRNazanin" panose="02000506000000020002" pitchFamily="2" charset="-78"/>
              <a:cs typeface="IRNazanin" panose="02000506000000020002" pitchFamily="2" charset="-78"/>
            </a:endParaRPr>
          </a:p>
        </p:txBody>
      </p:sp>
      <p:sp>
        <p:nvSpPr>
          <p:cNvPr id="14" name="object 10"/>
          <p:cNvSpPr txBox="1"/>
          <p:nvPr/>
        </p:nvSpPr>
        <p:spPr>
          <a:xfrm>
            <a:off x="970756" y="1536700"/>
            <a:ext cx="4800600" cy="2693686"/>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b="1" dirty="0">
                <a:latin typeface="IRNazanin" panose="02000506000000020002" pitchFamily="2" charset="-78"/>
                <a:cs typeface="IRNazanin" panose="02000506000000020002" pitchFamily="2" charset="-78"/>
              </a:rPr>
              <a:t>بردار اندیس داده‌های </a:t>
            </a:r>
            <a:r>
              <a:rPr lang="fa-IR" sz="2400" b="1" dirty="0" smtClean="0">
                <a:latin typeface="IRNazanin" panose="02000506000000020002" pitchFamily="2" charset="-78"/>
                <a:cs typeface="IRNazanin" panose="02000506000000020002" pitchFamily="2" charset="-78"/>
              </a:rPr>
              <a:t>گمشده </a:t>
            </a:r>
            <a:r>
              <a:rPr lang="en-US" sz="2400" b="1" dirty="0" smtClean="0">
                <a:latin typeface="IRNazanin" panose="02000506000000020002" pitchFamily="2" charset="-78"/>
                <a:cs typeface="IRNazanin" panose="02000506000000020002" pitchFamily="2" charset="-78"/>
              </a:rPr>
              <a:t>M</a:t>
            </a:r>
          </a:p>
          <a:p>
            <a:pPr marL="12700" marR="5080" algn="just">
              <a:lnSpc>
                <a:spcPct val="104200"/>
              </a:lnSpc>
              <a:spcBef>
                <a:spcPts val="40"/>
              </a:spcBef>
            </a:pPr>
            <a:r>
              <a:rPr lang="en-US" sz="2400" b="1" dirty="0" smtClean="0">
                <a:latin typeface="IRNazanin" panose="02000506000000020002" pitchFamily="2" charset="-78"/>
                <a:cs typeface="IRNazanin" panose="02000506000000020002" pitchFamily="2" charset="-78"/>
              </a:rPr>
              <a:t>M</a:t>
            </a:r>
            <a:r>
              <a:rPr lang="en-US" sz="2400" dirty="0">
                <a:latin typeface="IRNazanin" panose="02000506000000020002" pitchFamily="2" charset="-78"/>
                <a:cs typeface="IRNazanin" panose="02000506000000020002" pitchFamily="2" charset="-78"/>
              </a:rPr>
              <a:t>={(3,1),(1,2),(5,2),(2,3),(3,3),(5,3</a:t>
            </a:r>
            <a:r>
              <a:rPr lang="en-US" sz="2400" dirty="0" smtClean="0">
                <a:latin typeface="IRNazanin" panose="02000506000000020002" pitchFamily="2" charset="-78"/>
                <a:cs typeface="IRNazanin" panose="02000506000000020002" pitchFamily="2" charset="-78"/>
              </a:rPr>
              <a:t>)}</a:t>
            </a:r>
          </a:p>
          <a:p>
            <a:pPr marL="12700" marR="5080" algn="just">
              <a:lnSpc>
                <a:spcPct val="104200"/>
              </a:lnSpc>
              <a:spcBef>
                <a:spcPts val="40"/>
              </a:spcBef>
            </a:pPr>
            <a:endParaRPr lang="en-US" sz="2400" dirty="0" smtClean="0">
              <a:latin typeface="IRNazanin" panose="02000506000000020002" pitchFamily="2" charset="-78"/>
              <a:cs typeface="IRNazanin" panose="02000506000000020002" pitchFamily="2" charset="-78"/>
            </a:endParaRPr>
          </a:p>
          <a:p>
            <a:pPr marL="12700" marR="5080" algn="just" rtl="1">
              <a:lnSpc>
                <a:spcPct val="104200"/>
              </a:lnSpc>
              <a:spcBef>
                <a:spcPts val="40"/>
              </a:spcBef>
            </a:pPr>
            <a:r>
              <a:rPr lang="fa-IR" sz="2400" dirty="0">
                <a:solidFill>
                  <a:srgbClr val="FF0000"/>
                </a:solidFill>
                <a:latin typeface="IRNazanin" panose="02000506000000020002" pitchFamily="2" charset="-78"/>
                <a:cs typeface="IRNazanin" panose="02000506000000020002" pitchFamily="2" charset="-78"/>
              </a:rPr>
              <a:t>مثلاً</a:t>
            </a:r>
            <a:r>
              <a:rPr lang="fa-IR" sz="2400" dirty="0">
                <a:latin typeface="IRNazanin" panose="02000506000000020002" pitchFamily="2" charset="-78"/>
                <a:cs typeface="IRNazanin" panose="02000506000000020002" pitchFamily="2" charset="-78"/>
              </a:rPr>
              <a:t> </a:t>
            </a:r>
            <a:r>
              <a:rPr lang="fa-IR" sz="2400" dirty="0" smtClean="0">
                <a:latin typeface="IRNazanin" panose="02000506000000020002" pitchFamily="2" charset="-78"/>
                <a:cs typeface="IRNazanin" panose="02000506000000020002" pitchFamily="2" charset="-78"/>
              </a:rPr>
              <a:t>(3,1</a:t>
            </a:r>
            <a:r>
              <a:rPr lang="fa-IR" sz="2400" dirty="0">
                <a:latin typeface="IRNazanin" panose="02000506000000020002" pitchFamily="2" charset="-78"/>
                <a:cs typeface="IRNazanin" panose="02000506000000020002" pitchFamily="2" charset="-78"/>
              </a:rPr>
              <a:t>) یعنی داده ستون 1، سطر 3 گمشده </a:t>
            </a:r>
            <a:r>
              <a:rPr lang="fa-IR" sz="2400" dirty="0" smtClean="0">
                <a:latin typeface="IRNazanin" panose="02000506000000020002" pitchFamily="2" charset="-78"/>
                <a:cs typeface="IRNazanin" panose="02000506000000020002" pitchFamily="2" charset="-78"/>
              </a:rPr>
              <a:t>است</a:t>
            </a:r>
            <a:endParaRPr lang="en-US" sz="2400" dirty="0" smtClean="0">
              <a:latin typeface="IRNazanin" panose="02000506000000020002" pitchFamily="2" charset="-78"/>
              <a:cs typeface="IRNazanin" panose="02000506000000020002" pitchFamily="2" charset="-78"/>
            </a:endParaRPr>
          </a:p>
          <a:p>
            <a:pPr marL="12700" marR="5080" algn="just" rtl="1">
              <a:lnSpc>
                <a:spcPct val="104200"/>
              </a:lnSpc>
              <a:spcBef>
                <a:spcPts val="40"/>
              </a:spcBef>
            </a:pPr>
            <a:r>
              <a:rPr lang="fa-IR" sz="2400" dirty="0" smtClean="0">
                <a:latin typeface="IRNazanin" panose="02000506000000020002" pitchFamily="2" charset="-78"/>
                <a:cs typeface="IRNazanin" panose="02000506000000020002" pitchFamily="2" charset="-78"/>
              </a:rPr>
              <a:t>ا</a:t>
            </a:r>
            <a:r>
              <a:rPr lang="fa-IR" sz="2400" dirty="0">
                <a:latin typeface="IRNazanin" panose="02000506000000020002" pitchFamily="2" charset="-78"/>
                <a:cs typeface="IRNazanin" panose="02000506000000020002" pitchFamily="2" charset="-78"/>
              </a:rPr>
              <a:t>ین اندیس‌ها محل‌هایی هستند که الگوریتم ژنتیک باید مقدار مناسب برایشان </a:t>
            </a:r>
            <a:r>
              <a:rPr lang="fa-IR" sz="2400" b="1" dirty="0">
                <a:latin typeface="IRNazanin" panose="02000506000000020002" pitchFamily="2" charset="-78"/>
                <a:cs typeface="IRNazanin" panose="02000506000000020002" pitchFamily="2" charset="-78"/>
              </a:rPr>
              <a:t>تخمین بزند</a:t>
            </a:r>
            <a:endParaRPr lang="fa-IR" sz="2400" dirty="0" smtClean="0">
              <a:latin typeface="IRNazanin" panose="02000506000000020002" pitchFamily="2" charset="-78"/>
              <a:cs typeface="IRNazanin" panose="02000506000000020002" pitchFamily="2" charset="-78"/>
            </a:endParaRPr>
          </a:p>
          <a:p>
            <a:pPr marL="12700" marR="5080" algn="just" rtl="1">
              <a:lnSpc>
                <a:spcPct val="104200"/>
              </a:lnSpc>
              <a:spcBef>
                <a:spcPts val="40"/>
              </a:spcBef>
            </a:pPr>
            <a:endParaRPr lang="en-US" sz="2400" dirty="0" smtClean="0">
              <a:latin typeface="IRNazanin" panose="02000506000000020002" pitchFamily="2" charset="-78"/>
              <a:cs typeface="IRNazanin" panose="02000506000000020002" pitchFamily="2" charset="-78"/>
            </a:endParaRPr>
          </a:p>
        </p:txBody>
      </p:sp>
      <p:sp>
        <p:nvSpPr>
          <p:cNvPr id="15" name="object 23"/>
          <p:cNvSpPr/>
          <p:nvPr/>
        </p:nvSpPr>
        <p:spPr>
          <a:xfrm rot="10800000">
            <a:off x="14933738" y="5433100"/>
            <a:ext cx="3677094" cy="828000"/>
          </a:xfrm>
          <a:custGeom>
            <a:avLst/>
            <a:gdLst/>
            <a:ahLst/>
            <a:cxnLst/>
            <a:rect l="l" t="t" r="r" b="b"/>
            <a:pathLst>
              <a:path w="1909445" h="437514">
                <a:moveTo>
                  <a:pt x="1690241" y="0"/>
                </a:moveTo>
                <a:lnTo>
                  <a:pt x="0" y="0"/>
                </a:lnTo>
                <a:lnTo>
                  <a:pt x="0" y="437154"/>
                </a:lnTo>
                <a:lnTo>
                  <a:pt x="1690241" y="437154"/>
                </a:lnTo>
                <a:lnTo>
                  <a:pt x="1740359" y="431381"/>
                </a:lnTo>
                <a:lnTo>
                  <a:pt x="1786366" y="414937"/>
                </a:lnTo>
                <a:lnTo>
                  <a:pt x="1826950" y="389135"/>
                </a:lnTo>
                <a:lnTo>
                  <a:pt x="1860800" y="355285"/>
                </a:lnTo>
                <a:lnTo>
                  <a:pt x="1886602" y="314701"/>
                </a:lnTo>
                <a:lnTo>
                  <a:pt x="1903046" y="268694"/>
                </a:lnTo>
                <a:lnTo>
                  <a:pt x="1908818" y="218577"/>
                </a:lnTo>
                <a:lnTo>
                  <a:pt x="1903046" y="168459"/>
                </a:lnTo>
                <a:lnTo>
                  <a:pt x="1886602" y="122452"/>
                </a:lnTo>
                <a:lnTo>
                  <a:pt x="1860800" y="81868"/>
                </a:lnTo>
                <a:lnTo>
                  <a:pt x="1826950" y="48018"/>
                </a:lnTo>
                <a:lnTo>
                  <a:pt x="1786366" y="22216"/>
                </a:lnTo>
                <a:lnTo>
                  <a:pt x="1740359" y="5772"/>
                </a:lnTo>
                <a:lnTo>
                  <a:pt x="1690241" y="0"/>
                </a:lnTo>
                <a:close/>
              </a:path>
            </a:pathLst>
          </a:custGeom>
          <a:solidFill>
            <a:srgbClr val="FFA001"/>
          </a:solidFill>
        </p:spPr>
        <p:txBody>
          <a:bodyPr wrap="square" lIns="0" tIns="0" rIns="0" bIns="0" rtlCol="0"/>
          <a:lstStyle/>
          <a:p>
            <a:endParaRPr dirty="0"/>
          </a:p>
        </p:txBody>
      </p:sp>
      <p:sp>
        <p:nvSpPr>
          <p:cNvPr id="16" name="object 5"/>
          <p:cNvSpPr txBox="1"/>
          <p:nvPr/>
        </p:nvSpPr>
        <p:spPr>
          <a:xfrm>
            <a:off x="15303951" y="5588789"/>
            <a:ext cx="2910790" cy="443711"/>
          </a:xfrm>
          <a:prstGeom prst="rect">
            <a:avLst/>
          </a:prstGeom>
        </p:spPr>
        <p:txBody>
          <a:bodyPr vert="horz" wrap="square" lIns="0" tIns="12700" rIns="0" bIns="0" rtlCol="0">
            <a:spAutoFit/>
          </a:bodyPr>
          <a:lstStyle/>
          <a:p>
            <a:pPr marL="12700" algn="r" rtl="1">
              <a:spcBef>
                <a:spcPts val="100"/>
              </a:spcBef>
            </a:pPr>
            <a:r>
              <a:rPr lang="fa-IR" sz="2800" dirty="0">
                <a:solidFill>
                  <a:schemeClr val="bg1"/>
                </a:solidFill>
                <a:latin typeface="IRNazanin" panose="02000506000000020002" pitchFamily="2" charset="-78"/>
                <a:cs typeface="IRNazanin" panose="02000506000000020002" pitchFamily="2" charset="-78"/>
              </a:rPr>
              <a:t>3.3</a:t>
            </a:r>
            <a:r>
              <a:rPr lang="fa-IR" sz="2800" dirty="0">
                <a:latin typeface="IRNazanin" panose="02000506000000020002" pitchFamily="2" charset="-78"/>
                <a:cs typeface="IRNazanin" panose="02000506000000020002" pitchFamily="2" charset="-78"/>
              </a:rPr>
              <a:t> </a:t>
            </a:r>
            <a:r>
              <a:rPr lang="fa-IR" sz="2800" dirty="0" smtClean="0">
                <a:latin typeface="IRNazanin" panose="02000506000000020002" pitchFamily="2" charset="-78"/>
                <a:cs typeface="IRNazanin" panose="02000506000000020002" pitchFamily="2" charset="-78"/>
              </a:rPr>
              <a:t> </a:t>
            </a:r>
            <a:r>
              <a:rPr lang="fa-IR" sz="2500" b="1" dirty="0" smtClean="0">
                <a:solidFill>
                  <a:srgbClr val="FFFFFF"/>
                </a:solidFill>
                <a:latin typeface="IRZar" panose="02000506000000020002" pitchFamily="2" charset="-78"/>
                <a:cs typeface="IRZar" panose="02000506000000020002" pitchFamily="2" charset="-78"/>
              </a:rPr>
              <a:t>تابع ارزیابی</a:t>
            </a:r>
            <a:endParaRPr sz="2500" b="1" dirty="0">
              <a:latin typeface="IRZar" panose="02000506000000020002" pitchFamily="2" charset="-78"/>
              <a:cs typeface="IRZar" panose="02000506000000020002" pitchFamily="2" charset="-78"/>
            </a:endParaRPr>
          </a:p>
        </p:txBody>
      </p:sp>
      <p:sp>
        <p:nvSpPr>
          <p:cNvPr id="17" name="object 10"/>
          <p:cNvSpPr txBox="1"/>
          <p:nvPr/>
        </p:nvSpPr>
        <p:spPr>
          <a:xfrm>
            <a:off x="12095956" y="6609255"/>
            <a:ext cx="6205621" cy="3461845"/>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b="1" dirty="0" smtClean="0">
                <a:latin typeface="IRNazanin" panose="02000506000000020002" pitchFamily="2" charset="-78"/>
                <a:cs typeface="IRNazanin" panose="02000506000000020002" pitchFamily="2" charset="-78"/>
              </a:rPr>
              <a:t>هدف اصلی:</a:t>
            </a:r>
            <a:endParaRPr lang="en-US" sz="2400" b="1" dirty="0" smtClean="0">
              <a:latin typeface="IRNazanin" panose="02000506000000020002" pitchFamily="2" charset="-78"/>
              <a:cs typeface="IRNazanin" panose="02000506000000020002" pitchFamily="2" charset="-78"/>
            </a:endParaRPr>
          </a:p>
          <a:p>
            <a:pPr marL="12700" marR="5080" algn="just" rtl="1">
              <a:lnSpc>
                <a:spcPct val="104200"/>
              </a:lnSpc>
              <a:spcBef>
                <a:spcPts val="40"/>
              </a:spcBef>
            </a:pPr>
            <a:r>
              <a:rPr lang="fa-IR" sz="2400" dirty="0" smtClean="0">
                <a:latin typeface="IRNazanin" panose="02000506000000020002" pitchFamily="2" charset="-78"/>
                <a:cs typeface="IRNazanin" panose="02000506000000020002" pitchFamily="2" charset="-78"/>
              </a:rPr>
              <a:t>جایگذاری داده های گمشده با شرط حفظ سه ویژگی آماری ماتریس داده ها (دیتاست)</a:t>
            </a:r>
          </a:p>
          <a:p>
            <a:pPr marL="12700" marR="5080" algn="just" rtl="1">
              <a:lnSpc>
                <a:spcPct val="104200"/>
              </a:lnSpc>
              <a:spcBef>
                <a:spcPts val="40"/>
              </a:spcBef>
            </a:pPr>
            <a:endParaRPr lang="en-US" sz="2400" dirty="0" smtClean="0">
              <a:latin typeface="IRNazanin" panose="02000506000000020002" pitchFamily="2" charset="-78"/>
              <a:cs typeface="IRNazanin" panose="02000506000000020002" pitchFamily="2" charset="-78"/>
            </a:endParaRPr>
          </a:p>
          <a:p>
            <a:pPr marL="12700" marR="5080" algn="just" rtl="1">
              <a:lnSpc>
                <a:spcPct val="104200"/>
              </a:lnSpc>
              <a:spcBef>
                <a:spcPts val="40"/>
              </a:spcBef>
            </a:pPr>
            <a:r>
              <a:rPr lang="fa-IR" sz="2400" b="1" dirty="0" smtClean="0">
                <a:latin typeface="IRNazanin" panose="02000506000000020002" pitchFamily="2" charset="-78"/>
                <a:cs typeface="IRNazanin" panose="02000506000000020002" pitchFamily="2" charset="-78"/>
              </a:rPr>
              <a:t>میانگین </a:t>
            </a:r>
            <a:r>
              <a:rPr lang="en-US" sz="2400" b="1" dirty="0" smtClean="0">
                <a:latin typeface="IRNazanin" panose="02000506000000020002" pitchFamily="2" charset="-78"/>
                <a:cs typeface="IRNazanin" panose="02000506000000020002" pitchFamily="2" charset="-78"/>
              </a:rPr>
              <a:t>X</a:t>
            </a:r>
            <a:r>
              <a:rPr lang="fa-IR" sz="2400" b="1" dirty="0" smtClean="0">
                <a:latin typeface="IRNazanin" panose="02000506000000020002" pitchFamily="2" charset="-78"/>
                <a:cs typeface="IRNazanin" panose="02000506000000020002" pitchFamily="2" charset="-78"/>
              </a:rPr>
              <a:t>: </a:t>
            </a:r>
            <a:r>
              <a:rPr lang="fa-IR" sz="2400" dirty="0" smtClean="0">
                <a:latin typeface="IRNazanin" panose="02000506000000020002" pitchFamily="2" charset="-78"/>
                <a:cs typeface="IRNazanin" panose="02000506000000020002" pitchFamily="2" charset="-78"/>
              </a:rPr>
              <a:t>مرکزیت داده ها</a:t>
            </a:r>
          </a:p>
          <a:p>
            <a:pPr marL="12700" marR="5080" algn="just" rtl="1">
              <a:lnSpc>
                <a:spcPct val="104200"/>
              </a:lnSpc>
              <a:spcBef>
                <a:spcPts val="40"/>
              </a:spcBef>
            </a:pPr>
            <a:r>
              <a:rPr lang="fa-IR" sz="2400" b="1" dirty="0" smtClean="0">
                <a:latin typeface="IRNazanin" panose="02000506000000020002" pitchFamily="2" charset="-78"/>
                <a:cs typeface="IRNazanin" panose="02000506000000020002" pitchFamily="2" charset="-78"/>
              </a:rPr>
              <a:t>کواریانس (</a:t>
            </a:r>
            <a:r>
              <a:rPr lang="en-US" sz="2400" b="1" dirty="0" smtClean="0">
                <a:latin typeface="IRNazanin" panose="02000506000000020002" pitchFamily="2" charset="-78"/>
                <a:cs typeface="IRNazanin" panose="02000506000000020002" pitchFamily="2" charset="-78"/>
              </a:rPr>
              <a:t>S</a:t>
            </a:r>
            <a:r>
              <a:rPr lang="fa-IR" sz="2400" b="1" dirty="0" smtClean="0">
                <a:latin typeface="IRNazanin" panose="02000506000000020002" pitchFamily="2" charset="-78"/>
                <a:cs typeface="IRNazanin" panose="02000506000000020002" pitchFamily="2" charset="-78"/>
              </a:rPr>
              <a:t>):</a:t>
            </a:r>
            <a:endParaRPr lang="en-US" sz="2400" b="1" dirty="0" smtClean="0">
              <a:latin typeface="IRNazanin" panose="02000506000000020002" pitchFamily="2" charset="-78"/>
              <a:cs typeface="IRNazanin" panose="02000506000000020002" pitchFamily="2" charset="-78"/>
            </a:endParaRPr>
          </a:p>
          <a:p>
            <a:pPr marL="12700" marR="5080" algn="just" rtl="1">
              <a:lnSpc>
                <a:spcPct val="104200"/>
              </a:lnSpc>
              <a:spcBef>
                <a:spcPts val="40"/>
              </a:spcBef>
            </a:pPr>
            <a:r>
              <a:rPr lang="fa-IR" sz="2400" dirty="0" smtClean="0">
                <a:latin typeface="IRNazanin" panose="02000506000000020002" pitchFamily="2" charset="-78"/>
                <a:cs typeface="IRNazanin" panose="02000506000000020002" pitchFamily="2" charset="-78"/>
              </a:rPr>
              <a:t> نحوه تغییرات همزمان متغیرها (همبستگی)</a:t>
            </a:r>
          </a:p>
          <a:p>
            <a:pPr marL="12700" marR="5080" algn="just" rtl="1">
              <a:lnSpc>
                <a:spcPct val="104200"/>
              </a:lnSpc>
              <a:spcBef>
                <a:spcPts val="40"/>
              </a:spcBef>
            </a:pPr>
            <a:r>
              <a:rPr lang="fa-IR" sz="2400" b="1" dirty="0" smtClean="0">
                <a:latin typeface="IRNazanin" panose="02000506000000020002" pitchFamily="2" charset="-78"/>
                <a:cs typeface="IRNazanin" panose="02000506000000020002" pitchFamily="2" charset="-78"/>
              </a:rPr>
              <a:t>کشیدگی یا چولگی (</a:t>
            </a:r>
            <a:r>
              <a:rPr lang="en-US" sz="2400" b="1" dirty="0" smtClean="0">
                <a:latin typeface="IRNazanin" panose="02000506000000020002" pitchFamily="2" charset="-78"/>
                <a:cs typeface="IRNazanin" panose="02000506000000020002" pitchFamily="2" charset="-78"/>
              </a:rPr>
              <a:t>b</a:t>
            </a:r>
            <a:r>
              <a:rPr lang="fa-IR" sz="2400" b="1" dirty="0" smtClean="0">
                <a:latin typeface="IRNazanin" panose="02000506000000020002" pitchFamily="2" charset="-78"/>
                <a:cs typeface="IRNazanin" panose="02000506000000020002" pitchFamily="2" charset="-78"/>
              </a:rPr>
              <a:t>):</a:t>
            </a:r>
          </a:p>
          <a:p>
            <a:pPr marL="12700" marR="5080" algn="just" rtl="1">
              <a:lnSpc>
                <a:spcPct val="104200"/>
              </a:lnSpc>
              <a:spcBef>
                <a:spcPts val="40"/>
              </a:spcBef>
            </a:pPr>
            <a:r>
              <a:rPr lang="fa-IR" sz="2400" dirty="0" smtClean="0">
                <a:latin typeface="IRNazanin" panose="02000506000000020002" pitchFamily="2" charset="-78"/>
                <a:cs typeface="IRNazanin" panose="02000506000000020002" pitchFamily="2" charset="-78"/>
              </a:rPr>
              <a:t>توزیع و تقارن داده ها</a:t>
            </a:r>
            <a:endParaRPr lang="en-US" sz="2400" dirty="0" smtClean="0">
              <a:latin typeface="IRNazanin" panose="02000506000000020002" pitchFamily="2" charset="-78"/>
              <a:cs typeface="IRNazanin" panose="02000506000000020002" pitchFamily="2" charset="-78"/>
            </a:endParaRPr>
          </a:p>
        </p:txBody>
      </p:sp>
      <p:sp>
        <p:nvSpPr>
          <p:cNvPr id="21" name="object 3">
            <a:extLst>
              <a:ext uri="{FF2B5EF4-FFF2-40B4-BE49-F238E27FC236}">
                <a16:creationId xmlns:a16="http://schemas.microsoft.com/office/drawing/2014/main" id="{AFBBF8AE-0749-4883-8B9F-42B9767A18FE}"/>
              </a:ext>
            </a:extLst>
          </p:cNvPr>
          <p:cNvSpPr/>
          <p:nvPr/>
        </p:nvSpPr>
        <p:spPr>
          <a:xfrm rot="10800000">
            <a:off x="6230883" y="5433100"/>
            <a:ext cx="4780756" cy="828000"/>
          </a:xfrm>
          <a:custGeom>
            <a:avLst/>
            <a:gdLst/>
            <a:ahLst/>
            <a:cxnLst/>
            <a:rect l="l" t="t" r="r" b="b"/>
            <a:pathLst>
              <a:path w="2929255" h="437514">
                <a:moveTo>
                  <a:pt x="2710340" y="0"/>
                </a:moveTo>
                <a:lnTo>
                  <a:pt x="0" y="0"/>
                </a:lnTo>
                <a:lnTo>
                  <a:pt x="0" y="437154"/>
                </a:lnTo>
                <a:lnTo>
                  <a:pt x="2710340" y="437154"/>
                </a:lnTo>
                <a:lnTo>
                  <a:pt x="2760457" y="431381"/>
                </a:lnTo>
                <a:lnTo>
                  <a:pt x="2806464" y="414937"/>
                </a:lnTo>
                <a:lnTo>
                  <a:pt x="2847048" y="389135"/>
                </a:lnTo>
                <a:lnTo>
                  <a:pt x="2880897" y="355286"/>
                </a:lnTo>
                <a:lnTo>
                  <a:pt x="2906699" y="314702"/>
                </a:lnTo>
                <a:lnTo>
                  <a:pt x="2923143" y="268695"/>
                </a:lnTo>
                <a:lnTo>
                  <a:pt x="2928915" y="218577"/>
                </a:lnTo>
                <a:lnTo>
                  <a:pt x="2923143" y="168459"/>
                </a:lnTo>
                <a:lnTo>
                  <a:pt x="2906699" y="122452"/>
                </a:lnTo>
                <a:lnTo>
                  <a:pt x="2880897" y="81868"/>
                </a:lnTo>
                <a:lnTo>
                  <a:pt x="2847048" y="48019"/>
                </a:lnTo>
                <a:lnTo>
                  <a:pt x="2806464" y="22216"/>
                </a:lnTo>
                <a:lnTo>
                  <a:pt x="2760457" y="5772"/>
                </a:lnTo>
                <a:lnTo>
                  <a:pt x="2710340" y="0"/>
                </a:lnTo>
                <a:close/>
              </a:path>
            </a:pathLst>
          </a:custGeom>
          <a:solidFill>
            <a:srgbClr val="00A0F0"/>
          </a:solidFill>
        </p:spPr>
        <p:txBody>
          <a:bodyPr wrap="square" lIns="0" tIns="0" rIns="0" bIns="0" rtlCol="0"/>
          <a:lstStyle/>
          <a:p>
            <a:endParaRPr dirty="0"/>
          </a:p>
        </p:txBody>
      </p:sp>
      <p:sp>
        <p:nvSpPr>
          <p:cNvPr id="23" name="object 5"/>
          <p:cNvSpPr txBox="1"/>
          <p:nvPr/>
        </p:nvSpPr>
        <p:spPr>
          <a:xfrm>
            <a:off x="6609556" y="5648327"/>
            <a:ext cx="4053790" cy="397545"/>
          </a:xfrm>
          <a:prstGeom prst="rect">
            <a:avLst/>
          </a:prstGeom>
        </p:spPr>
        <p:txBody>
          <a:bodyPr vert="horz" wrap="square" lIns="0" tIns="12700" rIns="0" bIns="0" rtlCol="0">
            <a:spAutoFit/>
          </a:bodyPr>
          <a:lstStyle/>
          <a:p>
            <a:pPr marL="12700" algn="r" rtl="1">
              <a:spcBef>
                <a:spcPts val="100"/>
              </a:spcBef>
            </a:pPr>
            <a:r>
              <a:rPr lang="fa-IR" sz="2500" b="1" dirty="0" smtClean="0">
                <a:solidFill>
                  <a:srgbClr val="FFFFFF"/>
                </a:solidFill>
                <a:latin typeface="IRZar" panose="02000506000000020002" pitchFamily="2" charset="-78"/>
                <a:cs typeface="IRZar" panose="02000506000000020002" pitchFamily="2" charset="-78"/>
              </a:rPr>
              <a:t>استانداردسازی میانگین ها</a:t>
            </a:r>
            <a:endParaRPr sz="2500" b="1" dirty="0">
              <a:latin typeface="IRZar" panose="02000506000000020002" pitchFamily="2" charset="-78"/>
              <a:cs typeface="IRZar" panose="02000506000000020002" pitchFamily="2" charset="-78"/>
            </a:endParaRPr>
          </a:p>
        </p:txBody>
      </p:sp>
      <p:sp>
        <p:nvSpPr>
          <p:cNvPr id="25" name="object 10"/>
          <p:cNvSpPr txBox="1"/>
          <p:nvPr/>
        </p:nvSpPr>
        <p:spPr>
          <a:xfrm>
            <a:off x="1484662" y="6609255"/>
            <a:ext cx="9546272" cy="773289"/>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b="1" dirty="0" smtClean="0">
                <a:latin typeface="IRNazanin" panose="02000506000000020002" pitchFamily="2" charset="-78"/>
                <a:cs typeface="IRNazanin" panose="02000506000000020002" pitchFamily="2" charset="-78"/>
              </a:rPr>
              <a:t>تعریف 4: </a:t>
            </a:r>
            <a:r>
              <a:rPr lang="fa-IR" sz="2400" dirty="0" smtClean="0">
                <a:latin typeface="IRNazanin" panose="02000506000000020002" pitchFamily="2" charset="-78"/>
                <a:cs typeface="IRNazanin" panose="02000506000000020002" pitchFamily="2" charset="-78"/>
              </a:rPr>
              <a:t>برای مقایسه میانگین داده های موجود </a:t>
            </a:r>
            <a:r>
              <a:rPr lang="en-US" sz="2400" dirty="0" smtClean="0">
                <a:latin typeface="IRNazanin" panose="02000506000000020002" pitchFamily="2" charset="-78"/>
                <a:cs typeface="IRNazanin" panose="02000506000000020002" pitchFamily="2" charset="-78"/>
              </a:rPr>
              <a:t>X</a:t>
            </a:r>
            <a:r>
              <a:rPr lang="en-US" sz="2400" baseline="-25000" dirty="0" smtClean="0">
                <a:latin typeface="IRNazanin" panose="02000506000000020002" pitchFamily="2" charset="-78"/>
                <a:cs typeface="IRNazanin" panose="02000506000000020002" pitchFamily="2" charset="-78"/>
              </a:rPr>
              <a:t>A</a:t>
            </a:r>
            <a:r>
              <a:rPr lang="fa-IR" sz="2400" dirty="0" smtClean="0">
                <a:latin typeface="IRNazanin" panose="02000506000000020002" pitchFamily="2" charset="-78"/>
                <a:cs typeface="IRNazanin" panose="02000506000000020002" pitchFamily="2" charset="-78"/>
              </a:rPr>
              <a:t>  و داده ها تکمیل شده </a:t>
            </a:r>
            <a:r>
              <a:rPr lang="en-US" sz="2400" dirty="0" smtClean="0">
                <a:latin typeface="IRNazanin" panose="02000506000000020002" pitchFamily="2" charset="-78"/>
                <a:cs typeface="IRNazanin" panose="02000506000000020002" pitchFamily="2" charset="-78"/>
              </a:rPr>
              <a:t>X</a:t>
            </a:r>
            <a:r>
              <a:rPr lang="en-US" sz="2400" baseline="-25000" dirty="0" smtClean="0">
                <a:latin typeface="IRNazanin" panose="02000506000000020002" pitchFamily="2" charset="-78"/>
                <a:cs typeface="IRNazanin" panose="02000506000000020002" pitchFamily="2" charset="-78"/>
              </a:rPr>
              <a:t>C</a:t>
            </a:r>
            <a:r>
              <a:rPr lang="fa-IR" sz="2400" dirty="0" smtClean="0">
                <a:latin typeface="IRNazanin" panose="02000506000000020002" pitchFamily="2" charset="-78"/>
                <a:cs typeface="IRNazanin" panose="02000506000000020002" pitchFamily="2" charset="-78"/>
              </a:rPr>
              <a:t>  از فرمول زیر استفاده می شود:</a:t>
            </a:r>
          </a:p>
        </p:txBody>
      </p:sp>
      <p:sp>
        <p:nvSpPr>
          <p:cNvPr id="28" name="object 10"/>
          <p:cNvSpPr txBox="1"/>
          <p:nvPr/>
        </p:nvSpPr>
        <p:spPr>
          <a:xfrm>
            <a:off x="5264640" y="7708900"/>
            <a:ext cx="5766294" cy="2693686"/>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b="1" dirty="0" smtClean="0">
                <a:latin typeface="IRNazanin" panose="02000506000000020002" pitchFamily="2" charset="-78"/>
                <a:cs typeface="IRNazanin" panose="02000506000000020002" pitchFamily="2" charset="-78"/>
              </a:rPr>
              <a:t>فرمو 5 و 6:</a:t>
            </a:r>
            <a:endParaRPr lang="en-US" sz="2400" b="1" dirty="0" smtClean="0">
              <a:latin typeface="IRNazanin" panose="02000506000000020002" pitchFamily="2" charset="-78"/>
              <a:cs typeface="IRNazanin" panose="02000506000000020002" pitchFamily="2" charset="-78"/>
            </a:endParaRPr>
          </a:p>
          <a:p>
            <a:pPr marL="12700" marR="5080" algn="just" rtl="1">
              <a:lnSpc>
                <a:spcPct val="104200"/>
              </a:lnSpc>
              <a:spcBef>
                <a:spcPts val="40"/>
              </a:spcBef>
            </a:pPr>
            <a:r>
              <a:rPr lang="fa-IR" sz="2400" dirty="0" smtClean="0">
                <a:latin typeface="IRNazanin" panose="02000506000000020002" pitchFamily="2" charset="-78"/>
                <a:cs typeface="IRNazanin" panose="02000506000000020002" pitchFamily="2" charset="-78"/>
              </a:rPr>
              <a:t> با تقسیم میانگین بر انحراف معیار  ادغام شده (</a:t>
            </a:r>
            <a:r>
              <a:rPr lang="en-US" sz="2400" dirty="0" err="1" smtClean="0">
                <a:latin typeface="IRNazanin" panose="02000506000000020002" pitchFamily="2" charset="-78"/>
                <a:cs typeface="IRNazanin" panose="02000506000000020002" pitchFamily="2" charset="-78"/>
              </a:rPr>
              <a:t>S</a:t>
            </a:r>
            <a:r>
              <a:rPr lang="en-US" sz="2400" baseline="-25000" dirty="0" err="1" smtClean="0">
                <a:latin typeface="IRNazanin" panose="02000506000000020002" pitchFamily="2" charset="-78"/>
                <a:cs typeface="IRNazanin" panose="02000506000000020002" pitchFamily="2" charset="-78"/>
              </a:rPr>
              <a:t>p</a:t>
            </a:r>
            <a:r>
              <a:rPr lang="fa-IR" sz="2400" dirty="0" smtClean="0">
                <a:latin typeface="IRNazanin" panose="02000506000000020002" pitchFamily="2" charset="-78"/>
                <a:cs typeface="IRNazanin" panose="02000506000000020002" pitchFamily="2" charset="-78"/>
              </a:rPr>
              <a:t>  </a:t>
            </a:r>
            <a:r>
              <a:rPr lang="en-US" sz="2400" dirty="0" smtClean="0">
                <a:latin typeface="IRNazanin" panose="02000506000000020002" pitchFamily="2" charset="-78"/>
                <a:cs typeface="IRNazanin" panose="02000506000000020002" pitchFamily="2" charset="-78"/>
              </a:rPr>
              <a:t>(</a:t>
            </a:r>
            <a:r>
              <a:rPr lang="fa-IR" sz="2400" dirty="0" smtClean="0">
                <a:latin typeface="IRNazanin" panose="02000506000000020002" pitchFamily="2" charset="-78"/>
                <a:cs typeface="IRNazanin" panose="02000506000000020002" pitchFamily="2" charset="-78"/>
              </a:rPr>
              <a:t> بدست می آید</a:t>
            </a:r>
            <a:r>
              <a:rPr lang="en-US" sz="2400" dirty="0" smtClean="0">
                <a:latin typeface="IRNazanin" panose="02000506000000020002" pitchFamily="2" charset="-78"/>
                <a:cs typeface="IRNazanin" panose="02000506000000020002" pitchFamily="2" charset="-78"/>
              </a:rPr>
              <a:t>.</a:t>
            </a:r>
            <a:endParaRPr lang="fa-IR" sz="2400" dirty="0" smtClean="0">
              <a:latin typeface="IRNazanin" panose="02000506000000020002" pitchFamily="2" charset="-78"/>
              <a:cs typeface="IRNazanin" panose="02000506000000020002" pitchFamily="2" charset="-78"/>
            </a:endParaRPr>
          </a:p>
          <a:p>
            <a:pPr marL="12700" marR="5080" algn="just" rtl="1">
              <a:lnSpc>
                <a:spcPct val="104200"/>
              </a:lnSpc>
              <a:spcBef>
                <a:spcPts val="40"/>
              </a:spcBef>
            </a:pPr>
            <a:r>
              <a:rPr lang="fa-IR" sz="2400" b="1" dirty="0" smtClean="0">
                <a:latin typeface="IRNazanin" panose="02000506000000020002" pitchFamily="2" charset="-78"/>
                <a:cs typeface="IRNazanin" panose="02000506000000020002" pitchFamily="2" charset="-78"/>
              </a:rPr>
              <a:t>فرمول 7 (واریانس ادغام شده): </a:t>
            </a:r>
          </a:p>
          <a:p>
            <a:pPr marL="12700" marR="5080" algn="just" rtl="1">
              <a:lnSpc>
                <a:spcPct val="104200"/>
              </a:lnSpc>
              <a:spcBef>
                <a:spcPts val="40"/>
              </a:spcBef>
            </a:pPr>
            <a:r>
              <a:rPr lang="fa-IR" sz="2400" dirty="0">
                <a:latin typeface="IRNazanin" panose="02000506000000020002" pitchFamily="2" charset="-78"/>
                <a:cs typeface="IRNazanin" panose="02000506000000020002" pitchFamily="2" charset="-78"/>
              </a:rPr>
              <a:t>این فرمول واریانس‌های دو مجموعه داده را بر اساس «درجه آزادی» </a:t>
            </a:r>
            <a:r>
              <a:rPr lang="fa-IR" sz="2400" dirty="0" smtClean="0">
                <a:latin typeface="IRNazanin" panose="02000506000000020002" pitchFamily="2" charset="-78"/>
                <a:cs typeface="IRNazanin" panose="02000506000000020002" pitchFamily="2" charset="-78"/>
              </a:rPr>
              <a:t>آن‌ها (</a:t>
            </a:r>
            <a:r>
              <a:rPr lang="en-US" sz="2400" dirty="0" smtClean="0">
                <a:latin typeface="IRNazanin" panose="02000506000000020002" pitchFamily="2" charset="-78"/>
                <a:cs typeface="IRNazanin" panose="02000506000000020002" pitchFamily="2" charset="-78"/>
              </a:rPr>
              <a:t>V</a:t>
            </a:r>
            <a:r>
              <a:rPr lang="en-US" sz="2400" baseline="-25000" dirty="0" smtClean="0">
                <a:latin typeface="IRNazanin" panose="02000506000000020002" pitchFamily="2" charset="-78"/>
                <a:cs typeface="IRNazanin" panose="02000506000000020002" pitchFamily="2" charset="-78"/>
              </a:rPr>
              <a:t>C</a:t>
            </a:r>
            <a:r>
              <a:rPr lang="fa-IR" sz="2400" dirty="0" smtClean="0">
                <a:latin typeface="IRNazanin" panose="02000506000000020002" pitchFamily="2" charset="-78"/>
                <a:cs typeface="IRNazanin" panose="02000506000000020002" pitchFamily="2" charset="-78"/>
              </a:rPr>
              <a:t> و </a:t>
            </a:r>
            <a:r>
              <a:rPr lang="en-US" sz="2400" dirty="0" smtClean="0">
                <a:latin typeface="IRNazanin" panose="02000506000000020002" pitchFamily="2" charset="-78"/>
                <a:cs typeface="IRNazanin" panose="02000506000000020002" pitchFamily="2" charset="-78"/>
              </a:rPr>
              <a:t>V</a:t>
            </a:r>
            <a:r>
              <a:rPr lang="en-US" sz="2400" baseline="-25000" dirty="0">
                <a:latin typeface="IRNazanin" panose="02000506000000020002" pitchFamily="2" charset="-78"/>
                <a:cs typeface="IRNazanin" panose="02000506000000020002" pitchFamily="2" charset="-78"/>
              </a:rPr>
              <a:t>A</a:t>
            </a:r>
            <a:r>
              <a:rPr lang="fa-IR" sz="2400" dirty="0" smtClean="0">
                <a:latin typeface="IRNazanin" panose="02000506000000020002" pitchFamily="2" charset="-78"/>
                <a:cs typeface="IRNazanin" panose="02000506000000020002" pitchFamily="2" charset="-78"/>
              </a:rPr>
              <a:t> ) ترکیب می کند تا یک معیار واحد برای سنجش پراکندگی به دست آید.</a:t>
            </a:r>
            <a:endParaRPr lang="en-US" sz="2400" dirty="0" smtClean="0">
              <a:latin typeface="IRNazanin" panose="02000506000000020002" pitchFamily="2" charset="-78"/>
              <a:cs typeface="IRNazanin" panose="02000506000000020002" pitchFamily="2" charset="-78"/>
            </a:endParaRPr>
          </a:p>
        </p:txBody>
      </p:sp>
      <p:sp>
        <p:nvSpPr>
          <p:cNvPr id="31" name="object 10"/>
          <p:cNvSpPr txBox="1"/>
          <p:nvPr/>
        </p:nvSpPr>
        <p:spPr>
          <a:xfrm>
            <a:off x="6953895" y="3794776"/>
            <a:ext cx="11656937" cy="1157368"/>
          </a:xfrm>
          <a:prstGeom prst="rect">
            <a:avLst/>
          </a:prstGeom>
        </p:spPr>
        <p:txBody>
          <a:bodyPr vert="horz" wrap="square" lIns="0" tIns="5080" rIns="0" bIns="0" rtlCol="0">
            <a:spAutoFit/>
          </a:bodyPr>
          <a:lstStyle/>
          <a:p>
            <a:pPr marL="12700" marR="5080" algn="just" rtl="1">
              <a:lnSpc>
                <a:spcPct val="104200"/>
              </a:lnSpc>
              <a:spcBef>
                <a:spcPts val="40"/>
              </a:spcBef>
            </a:pPr>
            <a:r>
              <a:rPr lang="fa-IR" sz="2400" b="1" dirty="0" smtClean="0">
                <a:solidFill>
                  <a:srgbClr val="0070C0"/>
                </a:solidFill>
                <a:latin typeface="IRNazanin" panose="02000506000000020002" pitchFamily="2" charset="-78"/>
                <a:cs typeface="IRNazanin" panose="02000506000000020002" pitchFamily="2" charset="-78"/>
              </a:rPr>
              <a:t>نکته مهم: </a:t>
            </a:r>
            <a:r>
              <a:rPr lang="fa-IR" sz="2400" b="1" dirty="0" smtClean="0">
                <a:solidFill>
                  <a:srgbClr val="FF0000"/>
                </a:solidFill>
                <a:latin typeface="IRNazanin" panose="02000506000000020002" pitchFamily="2" charset="-78"/>
                <a:cs typeface="IRNazanin" panose="02000506000000020002" pitchFamily="2" charset="-78"/>
              </a:rPr>
              <a:t>تابع ازیابی ما (هدف) این است که وقتی داده های گم شده جایگذاری شد، ساختار آماری دیتاست به هم نریزد. </a:t>
            </a:r>
            <a:r>
              <a:rPr lang="fa-IR" sz="2400" b="1" dirty="0" smtClean="0">
                <a:solidFill>
                  <a:schemeClr val="tx2"/>
                </a:solidFill>
                <a:latin typeface="IRNazanin" panose="02000506000000020002" pitchFamily="2" charset="-78"/>
                <a:cs typeface="IRNazanin" panose="02000506000000020002" pitchFamily="2" charset="-78"/>
              </a:rPr>
              <a:t>این کار با تبدیل میانگین ها و کوواریانس ها به اعداد انجام می شود تا بتوان آنها را در یک الگوریتم ژنتیک با هم مقایسه کرد.</a:t>
            </a:r>
            <a:endParaRPr lang="fa-IR" sz="2400" dirty="0" smtClean="0">
              <a:solidFill>
                <a:schemeClr val="tx2"/>
              </a:solidFill>
              <a:latin typeface="IRNazanin" panose="02000506000000020002" pitchFamily="2" charset="-78"/>
              <a:cs typeface="IRNazanin" panose="02000506000000020002" pitchFamily="2" charset="-78"/>
            </a:endParaRPr>
          </a:p>
        </p:txBody>
      </p:sp>
      <p:pic>
        <p:nvPicPr>
          <p:cNvPr id="2" name="Picture 1"/>
          <p:cNvPicPr>
            <a:picLocks noChangeAspect="1"/>
          </p:cNvPicPr>
          <p:nvPr/>
        </p:nvPicPr>
        <p:blipFill>
          <a:blip r:embed="rId3"/>
          <a:stretch>
            <a:fillRect/>
          </a:stretch>
        </p:blipFill>
        <p:spPr>
          <a:xfrm>
            <a:off x="742156" y="7708900"/>
            <a:ext cx="3457462" cy="196962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par>
                                <p:cTn id="8" presetID="42"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1000"/>
                                        <p:tgtEl>
                                          <p:spTgt spid="13"/>
                                        </p:tgtEl>
                                      </p:cBhvr>
                                    </p:animEffect>
                                    <p:anim calcmode="lin" valueType="num">
                                      <p:cBhvr>
                                        <p:cTn id="11" dur="1000" fill="hold"/>
                                        <p:tgtEl>
                                          <p:spTgt spid="13"/>
                                        </p:tgtEl>
                                        <p:attrNameLst>
                                          <p:attrName>ppt_x</p:attrName>
                                        </p:attrNameLst>
                                      </p:cBhvr>
                                      <p:tavLst>
                                        <p:tav tm="0">
                                          <p:val>
                                            <p:strVal val="#ppt_x"/>
                                          </p:val>
                                        </p:tav>
                                        <p:tav tm="100000">
                                          <p:val>
                                            <p:strVal val="#ppt_x"/>
                                          </p:val>
                                        </p:tav>
                                      </p:tavLst>
                                    </p:anim>
                                    <p:anim calcmode="lin" valueType="num">
                                      <p:cBhvr>
                                        <p:cTn id="12"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1000"/>
                                        <p:tgtEl>
                                          <p:spTgt spid="14"/>
                                        </p:tgtEl>
                                      </p:cBhvr>
                                    </p:animEffect>
                                    <p:anim calcmode="lin" valueType="num">
                                      <p:cBhvr>
                                        <p:cTn id="18" dur="1000" fill="hold"/>
                                        <p:tgtEl>
                                          <p:spTgt spid="14"/>
                                        </p:tgtEl>
                                        <p:attrNameLst>
                                          <p:attrName>ppt_x</p:attrName>
                                        </p:attrNameLst>
                                      </p:cBhvr>
                                      <p:tavLst>
                                        <p:tav tm="0">
                                          <p:val>
                                            <p:strVal val="#ppt_x"/>
                                          </p:val>
                                        </p:tav>
                                        <p:tav tm="100000">
                                          <p:val>
                                            <p:strVal val="#ppt_x"/>
                                          </p:val>
                                        </p:tav>
                                      </p:tavLst>
                                    </p:anim>
                                    <p:anim calcmode="lin" valueType="num">
                                      <p:cBhvr>
                                        <p:cTn id="1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31" presetClass="entr" presetSubtype="0" fill="hold" grpId="0" nodeType="clickEffect">
                                  <p:stCondLst>
                                    <p:cond delay="0"/>
                                  </p:stCondLst>
                                  <p:childTnLst>
                                    <p:set>
                                      <p:cBhvr>
                                        <p:cTn id="23" dur="1" fill="hold">
                                          <p:stCondLst>
                                            <p:cond delay="0"/>
                                          </p:stCondLst>
                                        </p:cTn>
                                        <p:tgtEl>
                                          <p:spTgt spid="31"/>
                                        </p:tgtEl>
                                        <p:attrNameLst>
                                          <p:attrName>style.visibility</p:attrName>
                                        </p:attrNameLst>
                                      </p:cBhvr>
                                      <p:to>
                                        <p:strVal val="visible"/>
                                      </p:to>
                                    </p:set>
                                    <p:anim calcmode="lin" valueType="num">
                                      <p:cBhvr>
                                        <p:cTn id="24" dur="1000" fill="hold"/>
                                        <p:tgtEl>
                                          <p:spTgt spid="31"/>
                                        </p:tgtEl>
                                        <p:attrNameLst>
                                          <p:attrName>ppt_w</p:attrName>
                                        </p:attrNameLst>
                                      </p:cBhvr>
                                      <p:tavLst>
                                        <p:tav tm="0">
                                          <p:val>
                                            <p:fltVal val="0"/>
                                          </p:val>
                                        </p:tav>
                                        <p:tav tm="100000">
                                          <p:val>
                                            <p:strVal val="#ppt_w"/>
                                          </p:val>
                                        </p:tav>
                                      </p:tavLst>
                                    </p:anim>
                                    <p:anim calcmode="lin" valueType="num">
                                      <p:cBhvr>
                                        <p:cTn id="25" dur="1000" fill="hold"/>
                                        <p:tgtEl>
                                          <p:spTgt spid="31"/>
                                        </p:tgtEl>
                                        <p:attrNameLst>
                                          <p:attrName>ppt_h</p:attrName>
                                        </p:attrNameLst>
                                      </p:cBhvr>
                                      <p:tavLst>
                                        <p:tav tm="0">
                                          <p:val>
                                            <p:fltVal val="0"/>
                                          </p:val>
                                        </p:tav>
                                        <p:tav tm="100000">
                                          <p:val>
                                            <p:strVal val="#ppt_h"/>
                                          </p:val>
                                        </p:tav>
                                      </p:tavLst>
                                    </p:anim>
                                    <p:anim calcmode="lin" valueType="num">
                                      <p:cBhvr>
                                        <p:cTn id="26" dur="1000" fill="hold"/>
                                        <p:tgtEl>
                                          <p:spTgt spid="31"/>
                                        </p:tgtEl>
                                        <p:attrNameLst>
                                          <p:attrName>style.rotation</p:attrName>
                                        </p:attrNameLst>
                                      </p:cBhvr>
                                      <p:tavLst>
                                        <p:tav tm="0">
                                          <p:val>
                                            <p:fltVal val="90"/>
                                          </p:val>
                                        </p:tav>
                                        <p:tav tm="100000">
                                          <p:val>
                                            <p:fltVal val="0"/>
                                          </p:val>
                                        </p:tav>
                                      </p:tavLst>
                                    </p:anim>
                                    <p:animEffect transition="in" filter="fade">
                                      <p:cBhvr>
                                        <p:cTn id="27" dur="1000"/>
                                        <p:tgtEl>
                                          <p:spTgt spid="31"/>
                                        </p:tgtEl>
                                      </p:cBhvr>
                                    </p:animEffect>
                                  </p:childTnLst>
                                </p:cTn>
                              </p:par>
                            </p:childTnLst>
                          </p:cTn>
                        </p:par>
                      </p:childTnLst>
                    </p:cTn>
                  </p:par>
                  <p:par>
                    <p:cTn id="28" fill="hold">
                      <p:stCondLst>
                        <p:cond delay="indefinite"/>
                      </p:stCondLst>
                      <p:childTnLst>
                        <p:par>
                          <p:cTn id="29" fill="hold">
                            <p:stCondLst>
                              <p:cond delay="0"/>
                            </p:stCondLst>
                            <p:childTnLst>
                              <p:par>
                                <p:cTn id="30" presetID="45" presetClass="entr" presetSubtype="0"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fade">
                                      <p:cBhvr>
                                        <p:cTn id="32" dur="2000"/>
                                        <p:tgtEl>
                                          <p:spTgt spid="15"/>
                                        </p:tgtEl>
                                      </p:cBhvr>
                                    </p:animEffect>
                                    <p:anim calcmode="lin" valueType="num">
                                      <p:cBhvr>
                                        <p:cTn id="33" dur="2000" fill="hold"/>
                                        <p:tgtEl>
                                          <p:spTgt spid="15"/>
                                        </p:tgtEl>
                                        <p:attrNameLst>
                                          <p:attrName>ppt_w</p:attrName>
                                        </p:attrNameLst>
                                      </p:cBhvr>
                                      <p:tavLst>
                                        <p:tav tm="0" fmla="#ppt_w*sin(2.5*pi*$)">
                                          <p:val>
                                            <p:fltVal val="0"/>
                                          </p:val>
                                        </p:tav>
                                        <p:tav tm="100000">
                                          <p:val>
                                            <p:fltVal val="1"/>
                                          </p:val>
                                        </p:tav>
                                      </p:tavLst>
                                    </p:anim>
                                    <p:anim calcmode="lin" valueType="num">
                                      <p:cBhvr>
                                        <p:cTn id="34" dur="2000" fill="hold"/>
                                        <p:tgtEl>
                                          <p:spTgt spid="15"/>
                                        </p:tgtEl>
                                        <p:attrNameLst>
                                          <p:attrName>ppt_h</p:attrName>
                                        </p:attrNameLst>
                                      </p:cBhvr>
                                      <p:tavLst>
                                        <p:tav tm="0">
                                          <p:val>
                                            <p:strVal val="#ppt_h"/>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anim calcmode="lin" valueType="num">
                                      <p:cBhvr additive="base">
                                        <p:cTn id="39" dur="500" fill="hold"/>
                                        <p:tgtEl>
                                          <p:spTgt spid="17"/>
                                        </p:tgtEl>
                                        <p:attrNameLst>
                                          <p:attrName>ppt_x</p:attrName>
                                        </p:attrNameLst>
                                      </p:cBhvr>
                                      <p:tavLst>
                                        <p:tav tm="0">
                                          <p:val>
                                            <p:strVal val="#ppt_x"/>
                                          </p:val>
                                        </p:tav>
                                        <p:tav tm="100000">
                                          <p:val>
                                            <p:strVal val="#ppt_x"/>
                                          </p:val>
                                        </p:tav>
                                      </p:tavLst>
                                    </p:anim>
                                    <p:anim calcmode="lin" valueType="num">
                                      <p:cBhvr additive="base">
                                        <p:cTn id="4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21"/>
                                        </p:tgtEl>
                                        <p:attrNameLst>
                                          <p:attrName>style.visibility</p:attrName>
                                        </p:attrNameLst>
                                      </p:cBhvr>
                                      <p:to>
                                        <p:strVal val="visible"/>
                                      </p:to>
                                    </p:set>
                                    <p:animEffect transition="in" filter="wipe(down)">
                                      <p:cBhvr>
                                        <p:cTn id="45" dur="500"/>
                                        <p:tgtEl>
                                          <p:spTgt spid="21"/>
                                        </p:tgtEl>
                                      </p:cBhvr>
                                    </p:animEffect>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0" nodeType="clickEffect">
                                  <p:stCondLst>
                                    <p:cond delay="0"/>
                                  </p:stCondLst>
                                  <p:childTnLst>
                                    <p:set>
                                      <p:cBhvr>
                                        <p:cTn id="49" dur="1" fill="hold">
                                          <p:stCondLst>
                                            <p:cond delay="0"/>
                                          </p:stCondLst>
                                        </p:cTn>
                                        <p:tgtEl>
                                          <p:spTgt spid="25"/>
                                        </p:tgtEl>
                                        <p:attrNameLst>
                                          <p:attrName>style.visibility</p:attrName>
                                        </p:attrNameLst>
                                      </p:cBhvr>
                                      <p:to>
                                        <p:strVal val="visible"/>
                                      </p:to>
                                    </p:set>
                                    <p:animEffect transition="in" filter="fade">
                                      <p:cBhvr>
                                        <p:cTn id="50" dur="1000"/>
                                        <p:tgtEl>
                                          <p:spTgt spid="25"/>
                                        </p:tgtEl>
                                      </p:cBhvr>
                                    </p:animEffect>
                                    <p:anim calcmode="lin" valueType="num">
                                      <p:cBhvr>
                                        <p:cTn id="51" dur="1000" fill="hold"/>
                                        <p:tgtEl>
                                          <p:spTgt spid="25"/>
                                        </p:tgtEl>
                                        <p:attrNameLst>
                                          <p:attrName>ppt_x</p:attrName>
                                        </p:attrNameLst>
                                      </p:cBhvr>
                                      <p:tavLst>
                                        <p:tav tm="0">
                                          <p:val>
                                            <p:strVal val="#ppt_x"/>
                                          </p:val>
                                        </p:tav>
                                        <p:tav tm="100000">
                                          <p:val>
                                            <p:strVal val="#ppt_x"/>
                                          </p:val>
                                        </p:tav>
                                      </p:tavLst>
                                    </p:anim>
                                    <p:anim calcmode="lin" valueType="num">
                                      <p:cBhvr>
                                        <p:cTn id="52"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42" presetClass="entr" presetSubtype="0" fill="hold" nodeType="clickEffect">
                                  <p:stCondLst>
                                    <p:cond delay="0"/>
                                  </p:stCondLst>
                                  <p:childTnLst>
                                    <p:set>
                                      <p:cBhvr>
                                        <p:cTn id="56" dur="1" fill="hold">
                                          <p:stCondLst>
                                            <p:cond delay="0"/>
                                          </p:stCondLst>
                                        </p:cTn>
                                        <p:tgtEl>
                                          <p:spTgt spid="2"/>
                                        </p:tgtEl>
                                        <p:attrNameLst>
                                          <p:attrName>style.visibility</p:attrName>
                                        </p:attrNameLst>
                                      </p:cBhvr>
                                      <p:to>
                                        <p:strVal val="visible"/>
                                      </p:to>
                                    </p:set>
                                    <p:animEffect transition="in" filter="fade">
                                      <p:cBhvr>
                                        <p:cTn id="57" dur="1000"/>
                                        <p:tgtEl>
                                          <p:spTgt spid="2"/>
                                        </p:tgtEl>
                                      </p:cBhvr>
                                    </p:animEffect>
                                    <p:anim calcmode="lin" valueType="num">
                                      <p:cBhvr>
                                        <p:cTn id="58" dur="1000" fill="hold"/>
                                        <p:tgtEl>
                                          <p:spTgt spid="2"/>
                                        </p:tgtEl>
                                        <p:attrNameLst>
                                          <p:attrName>ppt_x</p:attrName>
                                        </p:attrNameLst>
                                      </p:cBhvr>
                                      <p:tavLst>
                                        <p:tav tm="0">
                                          <p:val>
                                            <p:strVal val="#ppt_x"/>
                                          </p:val>
                                        </p:tav>
                                        <p:tav tm="100000">
                                          <p:val>
                                            <p:strVal val="#ppt_x"/>
                                          </p:val>
                                        </p:tav>
                                      </p:tavLst>
                                    </p:anim>
                                    <p:anim calcmode="lin" valueType="num">
                                      <p:cBhvr>
                                        <p:cTn id="59" dur="1000" fill="hold"/>
                                        <p:tgtEl>
                                          <p:spTgt spid="2"/>
                                        </p:tgtEl>
                                        <p:attrNameLst>
                                          <p:attrName>ppt_y</p:attrName>
                                        </p:attrNameLst>
                                      </p:cBhvr>
                                      <p:tavLst>
                                        <p:tav tm="0">
                                          <p:val>
                                            <p:strVal val="#ppt_y+.1"/>
                                          </p:val>
                                        </p:tav>
                                        <p:tav tm="100000">
                                          <p:val>
                                            <p:strVal val="#ppt_y"/>
                                          </p:val>
                                        </p:tav>
                                      </p:tavLst>
                                    </p:anim>
                                  </p:childTnLst>
                                </p:cTn>
                              </p:par>
                              <p:par>
                                <p:cTn id="60" presetID="2" presetClass="entr" presetSubtype="4" fill="hold" grpId="0" nodeType="withEffect">
                                  <p:stCondLst>
                                    <p:cond delay="0"/>
                                  </p:stCondLst>
                                  <p:childTnLst>
                                    <p:set>
                                      <p:cBhvr>
                                        <p:cTn id="61" dur="1" fill="hold">
                                          <p:stCondLst>
                                            <p:cond delay="0"/>
                                          </p:stCondLst>
                                        </p:cTn>
                                        <p:tgtEl>
                                          <p:spTgt spid="28"/>
                                        </p:tgtEl>
                                        <p:attrNameLst>
                                          <p:attrName>style.visibility</p:attrName>
                                        </p:attrNameLst>
                                      </p:cBhvr>
                                      <p:to>
                                        <p:strVal val="visible"/>
                                      </p:to>
                                    </p:set>
                                    <p:anim calcmode="lin" valueType="num">
                                      <p:cBhvr additive="base">
                                        <p:cTn id="62" dur="500" fill="hold"/>
                                        <p:tgtEl>
                                          <p:spTgt spid="28"/>
                                        </p:tgtEl>
                                        <p:attrNameLst>
                                          <p:attrName>ppt_x</p:attrName>
                                        </p:attrNameLst>
                                      </p:cBhvr>
                                      <p:tavLst>
                                        <p:tav tm="0">
                                          <p:val>
                                            <p:strVal val="#ppt_x"/>
                                          </p:val>
                                        </p:tav>
                                        <p:tav tm="100000">
                                          <p:val>
                                            <p:strVal val="#ppt_x"/>
                                          </p:val>
                                        </p:tav>
                                      </p:tavLst>
                                    </p:anim>
                                    <p:anim calcmode="lin" valueType="num">
                                      <p:cBhvr additive="base">
                                        <p:cTn id="63"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animBg="1"/>
      <p:bldP spid="17" grpId="0"/>
      <p:bldP spid="21" grpId="0" animBg="1"/>
      <p:bldP spid="25" grpId="0"/>
      <p:bldP spid="28" grpId="0"/>
      <p:bldP spid="31"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eneath the surface - by Lifeliqe.potx" id="{4B8C8C1B-0C50-449B-B30C-D12D5D26CCCC}" vid="{B302B916-BDB9-4DB9-8378-87DA5A60828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Beneath the surface</Template>
  <TotalTime>0</TotalTime>
  <Words>2952</Words>
  <Application>Microsoft Office PowerPoint</Application>
  <PresentationFormat>Custom</PresentationFormat>
  <Paragraphs>326</Paragraphs>
  <Slides>16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IRNazanin</vt:lpstr>
      <vt:lpstr>IRZar</vt:lpstr>
      <vt:lpstr>Source Sans Pro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2026-01-03T19:00:39Z</dcterms:created>
  <dcterms:modified xsi:type="dcterms:W3CDTF">2026-01-30T13:43:42Z</dcterms:modified>
</cp:coreProperties>
</file>